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0"/>
  </p:notesMasterIdLst>
  <p:sldIdLst>
    <p:sldId id="257" r:id="rId2"/>
    <p:sldId id="267" r:id="rId3"/>
    <p:sldId id="265" r:id="rId4"/>
    <p:sldId id="266" r:id="rId5"/>
    <p:sldId id="268" r:id="rId6"/>
    <p:sldId id="279" r:id="rId7"/>
    <p:sldId id="280" r:id="rId8"/>
    <p:sldId id="281" r:id="rId9"/>
    <p:sldId id="282" r:id="rId10"/>
    <p:sldId id="258" r:id="rId11"/>
    <p:sldId id="259" r:id="rId12"/>
    <p:sldId id="260" r:id="rId13"/>
    <p:sldId id="262" r:id="rId14"/>
    <p:sldId id="263" r:id="rId15"/>
    <p:sldId id="264" r:id="rId16"/>
    <p:sldId id="270" r:id="rId17"/>
    <p:sldId id="271" r:id="rId18"/>
    <p:sldId id="272" r:id="rId19"/>
    <p:sldId id="283" r:id="rId20"/>
    <p:sldId id="284" r:id="rId21"/>
    <p:sldId id="285" r:id="rId22"/>
    <p:sldId id="286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B0846F9-286B-45F8-B01E-CA0B66BF2860}" type="datetimeFigureOut">
              <a:rPr lang="ar-IQ" smtClean="0"/>
              <a:t>6/20/1439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2D3E95A-2474-41A2-9D15-FB6B75964E1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9443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58D3689-737E-4406-9F6A-A47AC90F258A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096B1B-42DD-4BC2-B8EA-6B948FCF20B1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A5DD6E5-A4A3-45D3-9C51-C34D15D976E3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3170909-0E77-42B4-AAAB-CC902B042CDE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CE5E7C4-C5C2-4AAB-9EB8-EC32CB8B66EC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F459752-A7C6-401E-837F-E16935178CC8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A3905F9-8CEC-44AC-86B6-528B368EA5B8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F1A03D1-6B08-4DFB-89C4-160FEBDFE9E4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F90F-DBC8-43EA-8F8C-D396D9055A75}" type="datetimeFigureOut">
              <a:rPr lang="ar-IQ" smtClean="0"/>
              <a:t>6/20/1439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D4E-797D-45A9-BA35-F328C16493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41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F90F-DBC8-43EA-8F8C-D396D9055A75}" type="datetimeFigureOut">
              <a:rPr lang="ar-IQ" smtClean="0"/>
              <a:t>6/20/1439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D4E-797D-45A9-BA35-F328C16493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238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F90F-DBC8-43EA-8F8C-D396D9055A75}" type="datetimeFigureOut">
              <a:rPr lang="ar-IQ" smtClean="0"/>
              <a:t>6/20/1439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D4E-797D-45A9-BA35-F328C16493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670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F90F-DBC8-43EA-8F8C-D396D9055A75}" type="datetimeFigureOut">
              <a:rPr lang="ar-IQ" smtClean="0"/>
              <a:t>6/20/1439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D4E-797D-45A9-BA35-F328C16493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209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F90F-DBC8-43EA-8F8C-D396D9055A75}" type="datetimeFigureOut">
              <a:rPr lang="ar-IQ" smtClean="0"/>
              <a:t>6/20/1439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D4E-797D-45A9-BA35-F328C16493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186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F90F-DBC8-43EA-8F8C-D396D9055A75}" type="datetimeFigureOut">
              <a:rPr lang="ar-IQ" smtClean="0"/>
              <a:t>6/20/1439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D4E-797D-45A9-BA35-F328C16493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72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F90F-DBC8-43EA-8F8C-D396D9055A75}" type="datetimeFigureOut">
              <a:rPr lang="ar-IQ" smtClean="0"/>
              <a:t>6/20/1439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D4E-797D-45A9-BA35-F328C16493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815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F90F-DBC8-43EA-8F8C-D396D9055A75}" type="datetimeFigureOut">
              <a:rPr lang="ar-IQ" smtClean="0"/>
              <a:t>6/20/1439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D4E-797D-45A9-BA35-F328C16493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527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F90F-DBC8-43EA-8F8C-D396D9055A75}" type="datetimeFigureOut">
              <a:rPr lang="ar-IQ" smtClean="0"/>
              <a:t>6/20/1439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D4E-797D-45A9-BA35-F328C16493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430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F90F-DBC8-43EA-8F8C-D396D9055A75}" type="datetimeFigureOut">
              <a:rPr lang="ar-IQ" smtClean="0"/>
              <a:t>6/20/1439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D4E-797D-45A9-BA35-F328C16493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24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F90F-DBC8-43EA-8F8C-D396D9055A75}" type="datetimeFigureOut">
              <a:rPr lang="ar-IQ" smtClean="0"/>
              <a:t>6/20/1439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D4E-797D-45A9-BA35-F328C16493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719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6F90F-DBC8-43EA-8F8C-D396D9055A75}" type="datetimeFigureOut">
              <a:rPr lang="ar-IQ" smtClean="0"/>
              <a:t>6/20/1439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1BD4E-797D-45A9-BA35-F328C16493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614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1.jpeg" Type="http://schemas.openxmlformats.org/officeDocument/2006/relationships/image"/><Relationship Id="rId5" Target="../media/image10.jpeg" Type="http://schemas.openxmlformats.org/officeDocument/2006/relationships/image"/><Relationship Id="rId4" Target="../media/image9.jpeg" Type="http://schemas.openxmlformats.org/officeDocument/2006/relationships/image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4144"/>
            <a:ext cx="7991475" cy="61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1880" y="1556792"/>
            <a:ext cx="5652120" cy="1368152"/>
          </a:xfrm>
        </p:spPr>
        <p:txBody>
          <a:bodyPr>
            <a:normAutofit/>
          </a:bodyPr>
          <a:lstStyle/>
          <a:p>
            <a:pPr rtl="0"/>
            <a:r>
              <a:rPr lang="en-US" sz="4800" b="1" dirty="0" smtClean="0">
                <a:solidFill>
                  <a:srgbClr val="FF0000"/>
                </a:solidFill>
              </a:rPr>
              <a:t>Finite State Machine</a:t>
            </a:r>
          </a:p>
          <a:p>
            <a:pPr rtl="0"/>
            <a:r>
              <a:rPr lang="en-US" sz="2800" b="1" dirty="0" smtClean="0">
                <a:solidFill>
                  <a:srgbClr val="00B050"/>
                </a:solidFill>
              </a:rPr>
              <a:t>(Automaton)</a:t>
            </a:r>
            <a:endParaRPr lang="en-US" sz="2800" b="1" dirty="0">
              <a:solidFill>
                <a:srgbClr val="00B050"/>
              </a:solidFill>
            </a:endParaRPr>
          </a:p>
          <a:p>
            <a:pPr rtl="0"/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40352" y="6167045"/>
            <a:ext cx="144016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b="1" dirty="0" err="1" smtClean="0"/>
              <a:t>Lec</a:t>
            </a:r>
            <a:r>
              <a:rPr lang="en-US" sz="3600" b="1" dirty="0" smtClean="0"/>
              <a:t> #2</a:t>
            </a:r>
            <a:endParaRPr lang="ar-IQ" sz="3600" b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6573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5496" y="6167045"/>
            <a:ext cx="3456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2000" b="1" dirty="0">
                <a:solidFill>
                  <a:srgbClr val="7030A0"/>
                </a:solidFill>
              </a:rPr>
              <a:t>2</a:t>
            </a:r>
            <a:r>
              <a:rPr lang="en-US" sz="2000" b="1" baseline="30000" dirty="0">
                <a:solidFill>
                  <a:srgbClr val="7030A0"/>
                </a:solidFill>
              </a:rPr>
              <a:t>nd</a:t>
            </a:r>
            <a:r>
              <a:rPr lang="en-US" sz="2000" b="1" dirty="0">
                <a:solidFill>
                  <a:srgbClr val="7030A0"/>
                </a:solidFill>
              </a:rPr>
              <a:t>  Semester  2017-2018</a:t>
            </a:r>
          </a:p>
          <a:p>
            <a:pPr algn="ctr" rtl="0"/>
            <a:r>
              <a:rPr lang="en-US" sz="2000" b="1" dirty="0">
                <a:solidFill>
                  <a:srgbClr val="002060"/>
                </a:solidFill>
              </a:rPr>
              <a:t>Dr. </a:t>
            </a:r>
            <a:r>
              <a:rPr lang="en-US" sz="2000" b="1" dirty="0" err="1">
                <a:solidFill>
                  <a:srgbClr val="002060"/>
                </a:solidFill>
              </a:rPr>
              <a:t>Abdulhussein</a:t>
            </a:r>
            <a:r>
              <a:rPr lang="en-US" sz="2000" b="1" dirty="0">
                <a:solidFill>
                  <a:srgbClr val="002060"/>
                </a:solidFill>
              </a:rPr>
              <a:t> M. Abdullah</a:t>
            </a:r>
            <a:endParaRPr lang="ar-IQ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18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b="1" dirty="0" smtClean="0"/>
              <a:t>Why State Machines?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58875" indent="-1158875" algn="l" rtl="0">
              <a:buNone/>
            </a:pPr>
            <a:r>
              <a:rPr lang="en-US" dirty="0" smtClean="0"/>
              <a:t>• </a:t>
            </a:r>
            <a:r>
              <a:rPr lang="en-US" b="1" dirty="0"/>
              <a:t>Goal: provide simple abstractions </a:t>
            </a:r>
            <a:r>
              <a:rPr lang="en-US" b="1" dirty="0" smtClean="0"/>
              <a:t>of complex </a:t>
            </a:r>
            <a:r>
              <a:rPr lang="en-US" b="1" dirty="0"/>
              <a:t>systems</a:t>
            </a:r>
          </a:p>
          <a:p>
            <a:pPr marL="0" indent="0" algn="l" rtl="0">
              <a:buNone/>
            </a:pPr>
            <a:r>
              <a:rPr lang="en-US" dirty="0"/>
              <a:t>• </a:t>
            </a:r>
            <a:r>
              <a:rPr lang="en-US" b="1" dirty="0"/>
              <a:t>All computer systems are </a:t>
            </a:r>
            <a:r>
              <a:rPr lang="en-US" b="1" dirty="0" smtClean="0"/>
              <a:t>state machines</a:t>
            </a:r>
            <a:endParaRPr lang="en-US" b="1" dirty="0"/>
          </a:p>
          <a:p>
            <a:pPr marL="800100" lvl="2" indent="0" algn="l" rtl="0">
              <a:buNone/>
            </a:pPr>
            <a:r>
              <a:rPr lang="en-US" dirty="0"/>
              <a:t>&gt; </a:t>
            </a:r>
            <a:r>
              <a:rPr lang="en-US" b="1" dirty="0"/>
              <a:t>registers and memory are </a:t>
            </a:r>
            <a:r>
              <a:rPr lang="en-US" b="1" dirty="0">
                <a:solidFill>
                  <a:srgbClr val="FF0000"/>
                </a:solidFill>
              </a:rPr>
              <a:t>state</a:t>
            </a:r>
          </a:p>
          <a:p>
            <a:pPr marL="800100" lvl="2" indent="0" algn="l" rtl="0">
              <a:buNone/>
            </a:pPr>
            <a:r>
              <a:rPr lang="en-US" dirty="0"/>
              <a:t>&gt; </a:t>
            </a:r>
            <a:r>
              <a:rPr lang="en-US" b="1" dirty="0"/>
              <a:t>changes are </a:t>
            </a:r>
            <a:r>
              <a:rPr lang="en-US" b="1" dirty="0">
                <a:solidFill>
                  <a:srgbClr val="FF0000"/>
                </a:solidFill>
              </a:rPr>
              <a:t>transitions between states</a:t>
            </a:r>
          </a:p>
          <a:p>
            <a:pPr marL="800100" lvl="2" indent="0" algn="l" rtl="0">
              <a:buNone/>
            </a:pPr>
            <a:r>
              <a:rPr lang="en-US" dirty="0"/>
              <a:t>&gt; </a:t>
            </a:r>
            <a:r>
              <a:rPr lang="en-US" b="1" dirty="0"/>
              <a:t>a program defines </a:t>
            </a:r>
            <a:r>
              <a:rPr lang="en-US" b="1" dirty="0">
                <a:solidFill>
                  <a:srgbClr val="FF0000"/>
                </a:solidFill>
              </a:rPr>
              <a:t>the way in which </a:t>
            </a:r>
            <a:r>
              <a:rPr lang="en-US" b="1" dirty="0" smtClean="0">
                <a:solidFill>
                  <a:srgbClr val="FF0000"/>
                </a:solidFill>
              </a:rPr>
              <a:t>initial states </a:t>
            </a:r>
            <a:r>
              <a:rPr lang="en-US" b="1" dirty="0">
                <a:solidFill>
                  <a:srgbClr val="FF0000"/>
                </a:solidFill>
              </a:rPr>
              <a:t>are transformed into final states</a:t>
            </a:r>
          </a:p>
          <a:p>
            <a:pPr marL="800100" lvl="2" indent="0" algn="l" rtl="0">
              <a:buNone/>
            </a:pPr>
            <a:r>
              <a:rPr lang="en-US" dirty="0"/>
              <a:t>&gt; </a:t>
            </a:r>
            <a:r>
              <a:rPr lang="en-US" b="1" dirty="0"/>
              <a:t>a programming language determines a </a:t>
            </a:r>
            <a:r>
              <a:rPr lang="en-US" b="1" dirty="0" smtClean="0"/>
              <a:t>set of </a:t>
            </a:r>
            <a:r>
              <a:rPr lang="en-US" b="1" dirty="0"/>
              <a:t>programs (and hence, a set of machines)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3297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4525963"/>
          </a:xfrm>
        </p:spPr>
        <p:txBody>
          <a:bodyPr/>
          <a:lstStyle/>
          <a:p>
            <a:pPr marL="441325" indent="-441325" algn="just" rtl="0">
              <a:buNone/>
            </a:pPr>
            <a:r>
              <a:rPr lang="en-US" dirty="0"/>
              <a:t>• </a:t>
            </a:r>
            <a:r>
              <a:rPr lang="en-US" b="1" dirty="0"/>
              <a:t>Primary challenge will be to </a:t>
            </a:r>
            <a:r>
              <a:rPr lang="en-US" b="1" dirty="0" smtClean="0">
                <a:solidFill>
                  <a:srgbClr val="FF0000"/>
                </a:solidFill>
              </a:rPr>
              <a:t>represent these  very </a:t>
            </a:r>
            <a:r>
              <a:rPr lang="en-US" b="1" dirty="0">
                <a:solidFill>
                  <a:srgbClr val="FF0000"/>
                </a:solidFill>
              </a:rPr>
              <a:t>complex machines </a:t>
            </a:r>
            <a:r>
              <a:rPr lang="en-US" b="1" dirty="0" smtClean="0">
                <a:solidFill>
                  <a:srgbClr val="FF0000"/>
                </a:solidFill>
              </a:rPr>
              <a:t>with simpler  </a:t>
            </a:r>
            <a:r>
              <a:rPr lang="en-US" b="1" dirty="0" smtClean="0"/>
              <a:t>(</a:t>
            </a:r>
            <a:r>
              <a:rPr lang="en-US" b="1" dirty="0"/>
              <a:t>more abstract) </a:t>
            </a:r>
            <a:r>
              <a:rPr lang="en-US" b="1" dirty="0">
                <a:solidFill>
                  <a:srgbClr val="FF0000"/>
                </a:solidFill>
              </a:rPr>
              <a:t>machines</a:t>
            </a:r>
            <a:r>
              <a:rPr lang="en-US" b="1" dirty="0"/>
              <a:t> </a:t>
            </a:r>
            <a:r>
              <a:rPr lang="en-US" b="1" dirty="0" smtClean="0"/>
              <a:t>that we </a:t>
            </a:r>
            <a:r>
              <a:rPr lang="en-US" b="1" dirty="0"/>
              <a:t>can reason </a:t>
            </a:r>
            <a:r>
              <a:rPr lang="en-US" b="1" dirty="0" smtClean="0"/>
              <a:t>about</a:t>
            </a:r>
          </a:p>
          <a:p>
            <a:pPr marL="441325" indent="-441325" algn="just" rtl="0">
              <a:buNone/>
            </a:pPr>
            <a:endParaRPr lang="en-US" b="1" dirty="0"/>
          </a:p>
          <a:p>
            <a:pPr marL="0" indent="0" algn="just" rtl="0">
              <a:buNone/>
            </a:pPr>
            <a:r>
              <a:rPr lang="en-US" dirty="0"/>
              <a:t>• </a:t>
            </a:r>
            <a:r>
              <a:rPr lang="en-US" b="1" dirty="0"/>
              <a:t>Essence of modeling is choosing those</a:t>
            </a:r>
          </a:p>
          <a:p>
            <a:pPr marL="274638" indent="0" algn="just" rtl="0">
              <a:buNone/>
            </a:pPr>
            <a:r>
              <a:rPr lang="en-US" b="1" dirty="0"/>
              <a:t>characteristics to model and those </a:t>
            </a:r>
            <a:r>
              <a:rPr lang="en-US" b="1" dirty="0" smtClean="0"/>
              <a:t>to abstract </a:t>
            </a:r>
            <a:r>
              <a:rPr lang="en-US" b="1" dirty="0"/>
              <a:t>away from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1934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State Machines Are Used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638" indent="-274638" algn="just" rtl="0">
              <a:buNone/>
            </a:pPr>
            <a:r>
              <a:rPr lang="en-US" dirty="0" smtClean="0"/>
              <a:t>• </a:t>
            </a:r>
            <a:r>
              <a:rPr lang="en-US" b="1" dirty="0"/>
              <a:t>When it is possible to abstract </a:t>
            </a:r>
            <a:r>
              <a:rPr lang="en-US" b="1" dirty="0" smtClean="0"/>
              <a:t>away irrelevant </a:t>
            </a:r>
            <a:r>
              <a:rPr lang="en-US" b="1" dirty="0"/>
              <a:t>details, leaving only a </a:t>
            </a:r>
            <a:r>
              <a:rPr lang="en-US" b="1" dirty="0" smtClean="0"/>
              <a:t>small number </a:t>
            </a:r>
            <a:r>
              <a:rPr lang="en-US" b="1" dirty="0"/>
              <a:t>of </a:t>
            </a:r>
            <a:r>
              <a:rPr lang="en-US" b="1" dirty="0" smtClean="0"/>
              <a:t>states</a:t>
            </a:r>
          </a:p>
          <a:p>
            <a:pPr algn="l" rtl="0"/>
            <a:r>
              <a:rPr lang="en-US" b="1" dirty="0" smtClean="0"/>
              <a:t>When </a:t>
            </a:r>
            <a:r>
              <a:rPr lang="en-US" b="1" dirty="0"/>
              <a:t>we want to examine </a:t>
            </a:r>
            <a:r>
              <a:rPr lang="en-US" b="1" dirty="0" smtClean="0"/>
              <a:t>every possibility </a:t>
            </a:r>
            <a:r>
              <a:rPr lang="en-US" b="1" dirty="0"/>
              <a:t>using model </a:t>
            </a:r>
            <a:r>
              <a:rPr lang="en-US" b="1" dirty="0" smtClean="0"/>
              <a:t>checking</a:t>
            </a:r>
          </a:p>
          <a:p>
            <a:pPr marL="274638" indent="-274638" algn="l" rtl="0">
              <a:buNone/>
            </a:pPr>
            <a:r>
              <a:rPr lang="en-US" dirty="0"/>
              <a:t>• </a:t>
            </a:r>
            <a:r>
              <a:rPr lang="en-US" b="1" dirty="0"/>
              <a:t>For communication protocols </a:t>
            </a:r>
            <a:r>
              <a:rPr lang="en-US" b="1" dirty="0" smtClean="0"/>
              <a:t>and complex </a:t>
            </a:r>
            <a:r>
              <a:rPr lang="en-US" b="1" dirty="0"/>
              <a:t>distributed algorithms (e.g</a:t>
            </a:r>
            <a:r>
              <a:rPr lang="en-US" b="1" dirty="0" smtClean="0"/>
              <a:t>., cache </a:t>
            </a:r>
            <a:r>
              <a:rPr lang="en-US" b="1" dirty="0"/>
              <a:t>coherency)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151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Informally ..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638" indent="-274638" algn="l" rtl="0">
              <a:buNone/>
            </a:pPr>
            <a:r>
              <a:rPr lang="en-US" dirty="0" smtClean="0"/>
              <a:t>• </a:t>
            </a:r>
            <a:r>
              <a:rPr lang="en-US" b="1" dirty="0"/>
              <a:t>A state machine captures the idea </a:t>
            </a:r>
            <a:r>
              <a:rPr lang="en-US" b="1" dirty="0" smtClean="0"/>
              <a:t>that a </a:t>
            </a:r>
            <a:r>
              <a:rPr lang="en-US" b="1" dirty="0"/>
              <a:t>system progresses through a set </a:t>
            </a:r>
            <a:r>
              <a:rPr lang="en-US" b="1" dirty="0" smtClean="0"/>
              <a:t>of states </a:t>
            </a:r>
            <a:r>
              <a:rPr lang="en-US" b="1" dirty="0"/>
              <a:t>by performing (or responding </a:t>
            </a:r>
            <a:r>
              <a:rPr lang="en-US" b="1" dirty="0" smtClean="0"/>
              <a:t>to) a </a:t>
            </a:r>
            <a:r>
              <a:rPr lang="en-US" b="1" dirty="0"/>
              <a:t>set of </a:t>
            </a:r>
            <a:r>
              <a:rPr lang="en-US" b="1" dirty="0" smtClean="0"/>
              <a:t>actions</a:t>
            </a:r>
          </a:p>
          <a:p>
            <a:pPr marL="0" indent="0" algn="l" rtl="0">
              <a:buNone/>
            </a:pPr>
            <a:endParaRPr lang="en-US" b="1" dirty="0"/>
          </a:p>
          <a:p>
            <a:pPr marL="0" indent="0" algn="l" rtl="0">
              <a:buNone/>
            </a:pPr>
            <a:r>
              <a:rPr lang="en-US" dirty="0"/>
              <a:t>• </a:t>
            </a:r>
            <a:r>
              <a:rPr lang="en-US" b="1" dirty="0"/>
              <a:t>Thus there are two key concepts</a:t>
            </a:r>
          </a:p>
          <a:p>
            <a:pPr marL="400050" lvl="1" indent="0" algn="l" rtl="0">
              <a:buNone/>
            </a:pPr>
            <a:r>
              <a:rPr lang="en-US" dirty="0"/>
              <a:t>&gt; </a:t>
            </a:r>
            <a:r>
              <a:rPr lang="en-US" b="1" dirty="0"/>
              <a:t>States</a:t>
            </a:r>
          </a:p>
          <a:p>
            <a:pPr marL="400050" lvl="1" indent="0" algn="l" rtl="0">
              <a:buNone/>
            </a:pPr>
            <a:r>
              <a:rPr lang="en-US" dirty="0"/>
              <a:t>&gt; </a:t>
            </a:r>
            <a:r>
              <a:rPr lang="en-US" b="1" dirty="0"/>
              <a:t>Actions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5693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Characteristics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b="1" dirty="0"/>
          </a:p>
          <a:p>
            <a:pPr marL="0" indent="0" algn="l" rtl="0">
              <a:buNone/>
            </a:pPr>
            <a:r>
              <a:rPr lang="en-US" dirty="0"/>
              <a:t>• </a:t>
            </a:r>
            <a:r>
              <a:rPr lang="en-US" b="1" dirty="0"/>
              <a:t>A state machine definition must say</a:t>
            </a:r>
          </a:p>
          <a:p>
            <a:pPr lvl="1" algn="l" rtl="0"/>
            <a:r>
              <a:rPr lang="en-US" dirty="0"/>
              <a:t>&gt; </a:t>
            </a:r>
            <a:r>
              <a:rPr lang="en-US" b="1" dirty="0"/>
              <a:t>what the possible </a:t>
            </a:r>
            <a:r>
              <a:rPr lang="en-US" b="1" dirty="0">
                <a:solidFill>
                  <a:srgbClr val="FF0000"/>
                </a:solidFill>
              </a:rPr>
              <a:t>states</a:t>
            </a:r>
            <a:r>
              <a:rPr lang="en-US" b="1" dirty="0"/>
              <a:t> are</a:t>
            </a:r>
          </a:p>
          <a:p>
            <a:pPr lvl="1" algn="l" rtl="0"/>
            <a:r>
              <a:rPr lang="en-US" dirty="0"/>
              <a:t>&gt; </a:t>
            </a:r>
            <a:r>
              <a:rPr lang="en-US" b="1" dirty="0"/>
              <a:t>what </a:t>
            </a:r>
            <a:r>
              <a:rPr lang="en-US" b="1" dirty="0">
                <a:solidFill>
                  <a:srgbClr val="FF0000"/>
                </a:solidFill>
              </a:rPr>
              <a:t>initial states </a:t>
            </a:r>
            <a:r>
              <a:rPr lang="en-US" b="1" dirty="0"/>
              <a:t>the machine may start in</a:t>
            </a:r>
          </a:p>
          <a:p>
            <a:pPr lvl="1" algn="l" rtl="0"/>
            <a:r>
              <a:rPr lang="en-US" dirty="0"/>
              <a:t>&gt; </a:t>
            </a:r>
            <a:r>
              <a:rPr lang="en-US" b="1" dirty="0"/>
              <a:t>what the possible </a:t>
            </a:r>
            <a:r>
              <a:rPr lang="en-US" b="1" dirty="0">
                <a:solidFill>
                  <a:srgbClr val="FF0000"/>
                </a:solidFill>
              </a:rPr>
              <a:t>actions </a:t>
            </a:r>
            <a:r>
              <a:rPr lang="en-US" b="1" dirty="0"/>
              <a:t>are</a:t>
            </a:r>
          </a:p>
          <a:p>
            <a:pPr lvl="1" algn="l" rtl="0"/>
            <a:r>
              <a:rPr lang="en-US" dirty="0"/>
              <a:t>&gt; </a:t>
            </a:r>
            <a:r>
              <a:rPr lang="en-US" b="1" dirty="0"/>
              <a:t>how the state </a:t>
            </a:r>
            <a:r>
              <a:rPr lang="en-US" b="1" dirty="0">
                <a:solidFill>
                  <a:srgbClr val="FF0000"/>
                </a:solidFill>
              </a:rPr>
              <a:t>changes</a:t>
            </a:r>
            <a:r>
              <a:rPr lang="en-US" b="1" dirty="0"/>
              <a:t> when actions occur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8269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What is a State?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 smtClean="0"/>
              <a:t>• </a:t>
            </a:r>
            <a:r>
              <a:rPr lang="en-US" b="1" dirty="0"/>
              <a:t>A snapshot of the system</a:t>
            </a:r>
          </a:p>
          <a:p>
            <a:pPr lvl="1" algn="l" rtl="0"/>
            <a:r>
              <a:rPr lang="en-US" dirty="0"/>
              <a:t>&gt; </a:t>
            </a:r>
            <a:r>
              <a:rPr lang="en-US" b="1" dirty="0"/>
              <a:t>values of memory, registers</a:t>
            </a:r>
          </a:p>
          <a:p>
            <a:pPr marL="0" indent="0" algn="l" rtl="0">
              <a:buNone/>
            </a:pPr>
            <a:r>
              <a:rPr lang="en-US" dirty="0"/>
              <a:t>• </a:t>
            </a:r>
            <a:r>
              <a:rPr lang="en-US" b="1" dirty="0"/>
              <a:t>Set of values for variables</a:t>
            </a:r>
          </a:p>
          <a:p>
            <a:pPr lvl="1" algn="l" rtl="0"/>
            <a:r>
              <a:rPr lang="en-US" dirty="0"/>
              <a:t>&gt; </a:t>
            </a:r>
            <a:r>
              <a:rPr lang="en-US" b="1" dirty="0"/>
              <a:t>snapshot of running program’s data</a:t>
            </a:r>
          </a:p>
          <a:p>
            <a:pPr marL="0" indent="0" algn="l" rtl="0">
              <a:buNone/>
            </a:pPr>
            <a:r>
              <a:rPr lang="en-US" dirty="0"/>
              <a:t>• </a:t>
            </a:r>
            <a:r>
              <a:rPr lang="en-US" b="1" dirty="0"/>
              <a:t>Control location(s)</a:t>
            </a:r>
          </a:p>
          <a:p>
            <a:pPr lvl="1" algn="l" rtl="0"/>
            <a:r>
              <a:rPr lang="en-US" dirty="0"/>
              <a:t>&gt; </a:t>
            </a:r>
            <a:r>
              <a:rPr lang="en-US" b="1" dirty="0"/>
              <a:t>snapshot of where a program is in </a:t>
            </a:r>
            <a:r>
              <a:rPr lang="en-US" b="1" dirty="0" smtClean="0"/>
              <a:t>its execution </a:t>
            </a:r>
            <a:r>
              <a:rPr lang="en-US" b="1" dirty="0"/>
              <a:t>sequence(s)</a:t>
            </a:r>
          </a:p>
          <a:p>
            <a:pPr marL="0" indent="0" algn="l" rtl="0">
              <a:buNone/>
            </a:pPr>
            <a:r>
              <a:rPr lang="en-US" dirty="0"/>
              <a:t>• </a:t>
            </a:r>
            <a:r>
              <a:rPr lang="en-US" b="1" dirty="0"/>
              <a:t>Contents of communication channels</a:t>
            </a:r>
          </a:p>
          <a:p>
            <a:pPr lvl="1" algn="l" rtl="0"/>
            <a:r>
              <a:rPr lang="en-US" dirty="0"/>
              <a:t>&gt; </a:t>
            </a:r>
            <a:r>
              <a:rPr lang="en-US" b="1" dirty="0"/>
              <a:t>snapshot of a communication state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110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Automata can be categorized based on control: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• </a:t>
            </a:r>
            <a:r>
              <a:rPr lang="en-US" dirty="0"/>
              <a:t>A </a:t>
            </a:r>
            <a:r>
              <a:rPr lang="en-US" b="1" i="1" dirty="0">
                <a:solidFill>
                  <a:srgbClr val="FF0000"/>
                </a:solidFill>
              </a:rPr>
              <a:t>deterministic </a:t>
            </a:r>
            <a:r>
              <a:rPr lang="en-US" i="1" dirty="0" smtClean="0"/>
              <a:t>automaton(</a:t>
            </a:r>
            <a:r>
              <a:rPr lang="en-US" b="1" dirty="0" smtClean="0">
                <a:solidFill>
                  <a:srgbClr val="FF0000"/>
                </a:solidFill>
              </a:rPr>
              <a:t>DFA</a:t>
            </a:r>
            <a:r>
              <a:rPr lang="en-US" i="1" dirty="0" smtClean="0"/>
              <a:t>) </a:t>
            </a:r>
            <a:r>
              <a:rPr lang="en-US" dirty="0"/>
              <a:t>has a unique next state from the </a:t>
            </a:r>
            <a:r>
              <a:rPr lang="en-US" dirty="0" smtClean="0"/>
              <a:t>current configuration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• </a:t>
            </a:r>
            <a:r>
              <a:rPr lang="en-US" dirty="0"/>
              <a:t>A </a:t>
            </a:r>
            <a:r>
              <a:rPr lang="en-US" b="1" i="1" dirty="0">
                <a:solidFill>
                  <a:srgbClr val="FF0000"/>
                </a:solidFill>
              </a:rPr>
              <a:t>nondeterministic</a:t>
            </a:r>
            <a:r>
              <a:rPr lang="en-US" i="1" dirty="0"/>
              <a:t> automaton </a:t>
            </a:r>
            <a:r>
              <a:rPr lang="en-US" i="1" dirty="0" smtClean="0"/>
              <a:t> (</a:t>
            </a:r>
            <a:r>
              <a:rPr lang="en-US" b="1" dirty="0" smtClean="0">
                <a:solidFill>
                  <a:srgbClr val="FF0000"/>
                </a:solidFill>
              </a:rPr>
              <a:t>NDFA</a:t>
            </a:r>
            <a:r>
              <a:rPr lang="en-US" i="1" dirty="0" smtClean="0"/>
              <a:t>)</a:t>
            </a:r>
            <a:r>
              <a:rPr lang="en-US" dirty="0" smtClean="0"/>
              <a:t>has </a:t>
            </a:r>
            <a:r>
              <a:rPr lang="en-US" dirty="0"/>
              <a:t>several possible next states.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5521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Automata can also be categorized based on output: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• </a:t>
            </a:r>
            <a:r>
              <a:rPr lang="en-US" dirty="0"/>
              <a:t>An </a:t>
            </a:r>
            <a:r>
              <a:rPr lang="en-US" b="1" dirty="0">
                <a:solidFill>
                  <a:srgbClr val="FF0000"/>
                </a:solidFill>
              </a:rPr>
              <a:t>accepter</a:t>
            </a:r>
            <a:r>
              <a:rPr lang="en-US" i="1" dirty="0"/>
              <a:t> </a:t>
            </a:r>
            <a:r>
              <a:rPr lang="en-US" dirty="0"/>
              <a:t>has only yes/no output.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• </a:t>
            </a:r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transducer</a:t>
            </a:r>
            <a:r>
              <a:rPr lang="en-US" i="1" dirty="0"/>
              <a:t> </a:t>
            </a:r>
            <a:r>
              <a:rPr lang="en-US" dirty="0"/>
              <a:t>has strings or symbols for output,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1195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Pictorial </a:t>
            </a:r>
            <a:r>
              <a:rPr lang="en-US" b="1" dirty="0"/>
              <a:t>Representation of DFA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6832"/>
            <a:ext cx="6408712" cy="3888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200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 smtClean="0"/>
              <a:t>FA diagrams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pPr algn="l" rtl="0" eaLnBrk="1" hangingPunct="1"/>
            <a:r>
              <a:rPr lang="en-US" dirty="0" smtClean="0"/>
              <a:t>read input one symbol at a time; follow arrows; accept if end in accept state</a:t>
            </a:r>
          </a:p>
        </p:txBody>
      </p:sp>
      <p:sp>
        <p:nvSpPr>
          <p:cNvPr id="7175" name="Oval 5"/>
          <p:cNvSpPr>
            <a:spLocks noChangeArrowheads="1"/>
          </p:cNvSpPr>
          <p:nvPr/>
        </p:nvSpPr>
        <p:spPr bwMode="auto">
          <a:xfrm>
            <a:off x="3124200" y="18288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7176" name="Oval 13"/>
          <p:cNvSpPr>
            <a:spLocks noChangeArrowheads="1"/>
          </p:cNvSpPr>
          <p:nvPr/>
        </p:nvSpPr>
        <p:spPr bwMode="auto">
          <a:xfrm>
            <a:off x="5181600" y="18288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7177" name="Oval 15"/>
          <p:cNvSpPr>
            <a:spLocks noChangeArrowheads="1"/>
          </p:cNvSpPr>
          <p:nvPr/>
        </p:nvSpPr>
        <p:spPr bwMode="auto">
          <a:xfrm>
            <a:off x="3124200" y="35814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cxnSp>
        <p:nvCxnSpPr>
          <p:cNvPr id="7178" name="AutoShape 17"/>
          <p:cNvCxnSpPr>
            <a:cxnSpLocks noChangeShapeType="1"/>
            <a:stCxn id="7175" idx="6"/>
            <a:endCxn id="7176" idx="2"/>
          </p:cNvCxnSpPr>
          <p:nvPr/>
        </p:nvCxnSpPr>
        <p:spPr bwMode="auto">
          <a:xfrm>
            <a:off x="3810000" y="2171700"/>
            <a:ext cx="1343025" cy="0"/>
          </a:xfrm>
          <a:prstGeom prst="straightConnector1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9" name="AutoShape 19"/>
          <p:cNvCxnSpPr>
            <a:cxnSpLocks noChangeShapeType="1"/>
            <a:stCxn id="7175" idx="4"/>
            <a:endCxn id="7177" idx="0"/>
          </p:cNvCxnSpPr>
          <p:nvPr/>
        </p:nvCxnSpPr>
        <p:spPr bwMode="auto">
          <a:xfrm rot="5400000">
            <a:off x="2933700" y="3048000"/>
            <a:ext cx="1066800" cy="0"/>
          </a:xfrm>
          <a:prstGeom prst="straightConnector1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0" name="AutoShape 21"/>
          <p:cNvCxnSpPr>
            <a:cxnSpLocks noChangeShapeType="1"/>
            <a:stCxn id="7176" idx="7"/>
            <a:endCxn id="7176" idx="6"/>
          </p:cNvCxnSpPr>
          <p:nvPr/>
        </p:nvCxnSpPr>
        <p:spPr bwMode="auto">
          <a:xfrm rot="5400000" flipV="1">
            <a:off x="5695951" y="1971675"/>
            <a:ext cx="271462" cy="128587"/>
          </a:xfrm>
          <a:prstGeom prst="curvedConnector4">
            <a:avLst>
              <a:gd name="adj1" fmla="val -110528"/>
              <a:gd name="adj2" fmla="val 255556"/>
            </a:avLst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1" name="AutoShape 22"/>
          <p:cNvCxnSpPr>
            <a:cxnSpLocks noChangeShapeType="1"/>
            <a:stCxn id="7177" idx="5"/>
            <a:endCxn id="7177" idx="3"/>
          </p:cNvCxnSpPr>
          <p:nvPr/>
        </p:nvCxnSpPr>
        <p:spPr bwMode="auto">
          <a:xfrm rot="5400000">
            <a:off x="3466307" y="3925094"/>
            <a:ext cx="1587" cy="485775"/>
          </a:xfrm>
          <a:prstGeom prst="curvedConnector3">
            <a:avLst>
              <a:gd name="adj1" fmla="val 36400014"/>
            </a:avLst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2" name="AutoShape 23"/>
          <p:cNvCxnSpPr>
            <a:cxnSpLocks noChangeShapeType="1"/>
            <a:endCxn id="7175" idx="2"/>
          </p:cNvCxnSpPr>
          <p:nvPr/>
        </p:nvCxnSpPr>
        <p:spPr bwMode="auto">
          <a:xfrm>
            <a:off x="2514600" y="2133600"/>
            <a:ext cx="609600" cy="38100"/>
          </a:xfrm>
          <a:prstGeom prst="straightConnector1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990600" y="2743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states</a:t>
            </a:r>
          </a:p>
        </p:txBody>
      </p:sp>
      <p:cxnSp>
        <p:nvCxnSpPr>
          <p:cNvPr id="24605" name="AutoShape 29"/>
          <p:cNvCxnSpPr>
            <a:cxnSpLocks noChangeShapeType="1"/>
            <a:stCxn id="24602" idx="3"/>
            <a:endCxn id="7175" idx="3"/>
          </p:cNvCxnSpPr>
          <p:nvPr/>
        </p:nvCxnSpPr>
        <p:spPr bwMode="auto">
          <a:xfrm flipV="1">
            <a:off x="2133600" y="2414588"/>
            <a:ext cx="1090613" cy="557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06" name="AutoShape 30"/>
          <p:cNvCxnSpPr>
            <a:cxnSpLocks noChangeShapeType="1"/>
            <a:stCxn id="24602" idx="3"/>
            <a:endCxn id="7177" idx="1"/>
          </p:cNvCxnSpPr>
          <p:nvPr/>
        </p:nvCxnSpPr>
        <p:spPr bwMode="auto">
          <a:xfrm>
            <a:off x="2133600" y="2971800"/>
            <a:ext cx="1090613" cy="709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07" name="AutoShape 31"/>
          <p:cNvCxnSpPr>
            <a:cxnSpLocks noChangeShapeType="1"/>
            <a:stCxn id="24602" idx="3"/>
            <a:endCxn id="7176" idx="3"/>
          </p:cNvCxnSpPr>
          <p:nvPr/>
        </p:nvCxnSpPr>
        <p:spPr bwMode="auto">
          <a:xfrm flipV="1">
            <a:off x="2133600" y="2443163"/>
            <a:ext cx="3148013" cy="528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304800" y="12954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400" dirty="0"/>
              <a:t>(single) </a:t>
            </a:r>
            <a:r>
              <a:rPr lang="en-US" sz="2400" dirty="0">
                <a:solidFill>
                  <a:srgbClr val="FF0000"/>
                </a:solidFill>
              </a:rPr>
              <a:t>start state</a:t>
            </a:r>
          </a:p>
        </p:txBody>
      </p:sp>
      <p:cxnSp>
        <p:nvCxnSpPr>
          <p:cNvPr id="24609" name="AutoShape 33"/>
          <p:cNvCxnSpPr>
            <a:cxnSpLocks noChangeShapeType="1"/>
            <a:stCxn id="24608" idx="3"/>
            <a:endCxn id="7175" idx="0"/>
          </p:cNvCxnSpPr>
          <p:nvPr/>
        </p:nvCxnSpPr>
        <p:spPr bwMode="auto">
          <a:xfrm>
            <a:off x="2971800" y="1524000"/>
            <a:ext cx="4953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5334000" y="31242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(several) </a:t>
            </a:r>
            <a:r>
              <a:rPr lang="en-US" sz="2400" dirty="0">
                <a:solidFill>
                  <a:srgbClr val="FF0000"/>
                </a:solidFill>
              </a:rPr>
              <a:t>accept states</a:t>
            </a:r>
          </a:p>
        </p:txBody>
      </p:sp>
      <p:cxnSp>
        <p:nvCxnSpPr>
          <p:cNvPr id="24611" name="AutoShape 35"/>
          <p:cNvCxnSpPr>
            <a:cxnSpLocks noChangeShapeType="1"/>
            <a:stCxn id="24610" idx="0"/>
            <a:endCxn id="7176" idx="5"/>
          </p:cNvCxnSpPr>
          <p:nvPr/>
        </p:nvCxnSpPr>
        <p:spPr bwMode="auto">
          <a:xfrm flipH="1" flipV="1">
            <a:off x="5767388" y="2443163"/>
            <a:ext cx="1204912" cy="681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91" name="Text Box 36"/>
          <p:cNvSpPr txBox="1">
            <a:spLocks noChangeArrowheads="1"/>
          </p:cNvSpPr>
          <p:nvPr/>
        </p:nvSpPr>
        <p:spPr bwMode="auto">
          <a:xfrm>
            <a:off x="4267200" y="17668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2" name="Text Box 37"/>
          <p:cNvSpPr txBox="1">
            <a:spLocks noChangeArrowheads="1"/>
          </p:cNvSpPr>
          <p:nvPr/>
        </p:nvSpPr>
        <p:spPr bwMode="auto">
          <a:xfrm>
            <a:off x="7162800" y="1387475"/>
            <a:ext cx="1447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400" dirty="0"/>
              <a:t>alphabet </a:t>
            </a:r>
            <a:r>
              <a:rPr lang="el-GR" sz="2400" dirty="0">
                <a:cs typeface="Arial" pitchFamily="34" charset="0"/>
              </a:rPr>
              <a:t>Σ</a:t>
            </a:r>
            <a:r>
              <a:rPr lang="en-US" sz="2400" dirty="0">
                <a:cs typeface="Arial" pitchFamily="34" charset="0"/>
              </a:rPr>
              <a:t> = {0,1}</a:t>
            </a:r>
            <a:endParaRPr lang="el-GR" sz="2400" dirty="0">
              <a:cs typeface="Arial" pitchFamily="34" charset="0"/>
            </a:endParaRPr>
          </a:p>
        </p:txBody>
      </p:sp>
      <p:sp>
        <p:nvSpPr>
          <p:cNvPr id="7193" name="Text Box 38"/>
          <p:cNvSpPr txBox="1">
            <a:spLocks noChangeArrowheads="1"/>
          </p:cNvSpPr>
          <p:nvPr/>
        </p:nvSpPr>
        <p:spPr bwMode="auto">
          <a:xfrm>
            <a:off x="3124200" y="29098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194" name="Text Box 39"/>
          <p:cNvSpPr txBox="1">
            <a:spLocks noChangeArrowheads="1"/>
          </p:cNvSpPr>
          <p:nvPr/>
        </p:nvSpPr>
        <p:spPr bwMode="auto">
          <a:xfrm>
            <a:off x="6019800" y="1524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0,1</a:t>
            </a:r>
          </a:p>
        </p:txBody>
      </p:sp>
      <p:sp>
        <p:nvSpPr>
          <p:cNvPr id="7195" name="Text Box 40"/>
          <p:cNvSpPr txBox="1">
            <a:spLocks noChangeArrowheads="1"/>
          </p:cNvSpPr>
          <p:nvPr/>
        </p:nvSpPr>
        <p:spPr bwMode="auto">
          <a:xfrm>
            <a:off x="3657600" y="4281488"/>
            <a:ext cx="83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0,1</a:t>
            </a: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4572000" y="38862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transition for each symbol</a:t>
            </a:r>
          </a:p>
        </p:txBody>
      </p:sp>
      <p:cxnSp>
        <p:nvCxnSpPr>
          <p:cNvPr id="24618" name="AutoShape 42"/>
          <p:cNvCxnSpPr>
            <a:cxnSpLocks noChangeShapeType="1"/>
            <a:stCxn id="24617" idx="1"/>
            <a:endCxn id="7193" idx="3"/>
          </p:cNvCxnSpPr>
          <p:nvPr/>
        </p:nvCxnSpPr>
        <p:spPr bwMode="auto">
          <a:xfrm flipH="1" flipV="1">
            <a:off x="3505200" y="3094038"/>
            <a:ext cx="1066800" cy="1020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9" name="AutoShape 43"/>
          <p:cNvCxnSpPr>
            <a:cxnSpLocks noChangeShapeType="1"/>
            <a:stCxn id="24617" idx="1"/>
            <a:endCxn id="7191" idx="2"/>
          </p:cNvCxnSpPr>
          <p:nvPr/>
        </p:nvCxnSpPr>
        <p:spPr bwMode="auto">
          <a:xfrm flipH="1" flipV="1">
            <a:off x="4457700" y="2133600"/>
            <a:ext cx="114300" cy="1981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7966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24602" grpId="0"/>
      <p:bldP spid="24602" grpId="1"/>
      <p:bldP spid="24608" grpId="0"/>
      <p:bldP spid="24608" grpId="1"/>
      <p:bldP spid="24610" grpId="0"/>
      <p:bldP spid="24610" grpId="1"/>
      <p:bldP spid="24617" grpId="0"/>
      <p:bldP spid="2461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140968"/>
            <a:ext cx="8363272" cy="2985195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An </a:t>
            </a:r>
            <a:r>
              <a:rPr lang="en-US" i="1" dirty="0">
                <a:solidFill>
                  <a:srgbClr val="FF0000"/>
                </a:solidFill>
              </a:rPr>
              <a:t>automaton</a:t>
            </a:r>
            <a:r>
              <a:rPr lang="en-US" i="1" dirty="0"/>
              <a:t> </a:t>
            </a:r>
            <a:r>
              <a:rPr lang="en-US" dirty="0"/>
              <a:t>is an </a:t>
            </a:r>
            <a:r>
              <a:rPr lang="en-US" dirty="0">
                <a:solidFill>
                  <a:srgbClr val="00B050"/>
                </a:solidFill>
              </a:rPr>
              <a:t>abstract model </a:t>
            </a:r>
            <a:r>
              <a:rPr lang="en-US" dirty="0"/>
              <a:t>of a compute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0647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 operation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838200"/>
          </a:xfrm>
        </p:spPr>
        <p:txBody>
          <a:bodyPr/>
          <a:lstStyle/>
          <a:p>
            <a:pPr algn="l" rtl="0" eaLnBrk="1" hangingPunct="1"/>
            <a:r>
              <a:rPr lang="en-US" dirty="0" smtClean="0"/>
              <a:t>Example of FA operation: 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1371600" y="29718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8200" name="Oval 5"/>
          <p:cNvSpPr>
            <a:spLocks noChangeArrowheads="1"/>
          </p:cNvSpPr>
          <p:nvPr/>
        </p:nvSpPr>
        <p:spPr bwMode="auto">
          <a:xfrm>
            <a:off x="3429000" y="29718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1371600" y="47244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cxnSp>
        <p:nvCxnSpPr>
          <p:cNvPr id="8202" name="AutoShape 7"/>
          <p:cNvCxnSpPr>
            <a:cxnSpLocks noChangeShapeType="1"/>
            <a:stCxn id="25604" idx="6"/>
            <a:endCxn id="8200" idx="2"/>
          </p:cNvCxnSpPr>
          <p:nvPr/>
        </p:nvCxnSpPr>
        <p:spPr bwMode="auto">
          <a:xfrm>
            <a:off x="2057400" y="3314700"/>
            <a:ext cx="1343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8" name="AutoShape 8"/>
          <p:cNvCxnSpPr>
            <a:cxnSpLocks noChangeShapeType="1"/>
            <a:stCxn id="25604" idx="4"/>
            <a:endCxn id="25606" idx="0"/>
          </p:cNvCxnSpPr>
          <p:nvPr/>
        </p:nvCxnSpPr>
        <p:spPr bwMode="auto">
          <a:xfrm rot="5400000">
            <a:off x="1181100" y="4191000"/>
            <a:ext cx="1066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4" name="AutoShape 9"/>
          <p:cNvCxnSpPr>
            <a:cxnSpLocks noChangeShapeType="1"/>
            <a:stCxn id="8200" idx="7"/>
            <a:endCxn id="8200" idx="6"/>
          </p:cNvCxnSpPr>
          <p:nvPr/>
        </p:nvCxnSpPr>
        <p:spPr bwMode="auto">
          <a:xfrm rot="5400000" flipV="1">
            <a:off x="3943351" y="3114675"/>
            <a:ext cx="271462" cy="128587"/>
          </a:xfrm>
          <a:prstGeom prst="curvedConnector4">
            <a:avLst>
              <a:gd name="adj1" fmla="val -110528"/>
              <a:gd name="adj2" fmla="val 25555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0" name="AutoShape 10"/>
          <p:cNvCxnSpPr>
            <a:cxnSpLocks noChangeShapeType="1"/>
            <a:stCxn id="25606" idx="5"/>
            <a:endCxn id="25606" idx="3"/>
          </p:cNvCxnSpPr>
          <p:nvPr/>
        </p:nvCxnSpPr>
        <p:spPr bwMode="auto">
          <a:xfrm rot="5400000">
            <a:off x="1713707" y="5068094"/>
            <a:ext cx="1587" cy="485775"/>
          </a:xfrm>
          <a:prstGeom prst="curvedConnector3">
            <a:avLst>
              <a:gd name="adj1" fmla="val 3640001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6" name="AutoShape 11"/>
          <p:cNvCxnSpPr>
            <a:cxnSpLocks noChangeShapeType="1"/>
            <a:endCxn id="25604" idx="2"/>
          </p:cNvCxnSpPr>
          <p:nvPr/>
        </p:nvCxnSpPr>
        <p:spPr bwMode="auto">
          <a:xfrm>
            <a:off x="762000" y="3276600"/>
            <a:ext cx="609600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7" name="Text Box 18"/>
          <p:cNvSpPr txBox="1">
            <a:spLocks noChangeArrowheads="1"/>
          </p:cNvSpPr>
          <p:nvPr/>
        </p:nvSpPr>
        <p:spPr bwMode="auto">
          <a:xfrm>
            <a:off x="2514600" y="29098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8208" name="Text Box 20"/>
          <p:cNvSpPr txBox="1">
            <a:spLocks noChangeArrowheads="1"/>
          </p:cNvSpPr>
          <p:nvPr/>
        </p:nvSpPr>
        <p:spPr bwMode="auto">
          <a:xfrm>
            <a:off x="1371600" y="40528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8209" name="Text Box 21"/>
          <p:cNvSpPr txBox="1">
            <a:spLocks noChangeArrowheads="1"/>
          </p:cNvSpPr>
          <p:nvPr/>
        </p:nvSpPr>
        <p:spPr bwMode="auto">
          <a:xfrm>
            <a:off x="4267200" y="2667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0,1</a:t>
            </a:r>
          </a:p>
        </p:txBody>
      </p:sp>
      <p:sp>
        <p:nvSpPr>
          <p:cNvPr id="8210" name="Text Box 22"/>
          <p:cNvSpPr txBox="1">
            <a:spLocks noChangeArrowheads="1"/>
          </p:cNvSpPr>
          <p:nvPr/>
        </p:nvSpPr>
        <p:spPr bwMode="auto">
          <a:xfrm>
            <a:off x="1905000" y="5424488"/>
            <a:ext cx="83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0,1</a:t>
            </a:r>
          </a:p>
        </p:txBody>
      </p:sp>
      <p:sp>
        <p:nvSpPr>
          <p:cNvPr id="8211" name="Text Box 27"/>
          <p:cNvSpPr txBox="1">
            <a:spLocks noChangeArrowheads="1"/>
          </p:cNvSpPr>
          <p:nvPr/>
        </p:nvSpPr>
        <p:spPr bwMode="auto">
          <a:xfrm>
            <a:off x="5410200" y="25146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dirty="0"/>
              <a:t>input: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6553200" y="2514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/>
              <a:t>0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6781800" y="2514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/>
              <a:t>1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7086600" y="2514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/>
              <a:t>0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7391400" y="2514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/>
              <a:t>1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5715000" y="32766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not accepted</a:t>
            </a:r>
          </a:p>
        </p:txBody>
      </p:sp>
    </p:spTree>
    <p:extLst>
      <p:ext uri="{BB962C8B-B14F-4D97-AF65-F5344CB8AC3E}">
        <p14:creationId xmlns:p14="http://schemas.microsoft.com/office/powerpoint/2010/main" val="103352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5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25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25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25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25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25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25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25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 operation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838200"/>
          </a:xfrm>
        </p:spPr>
        <p:txBody>
          <a:bodyPr/>
          <a:lstStyle/>
          <a:p>
            <a:pPr algn="l" rtl="0" eaLnBrk="1" hangingPunct="1"/>
            <a:r>
              <a:rPr lang="en-US" dirty="0" smtClean="0"/>
              <a:t>Example of FA operation: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1371600" y="29718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3429000" y="29718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9225" name="Oval 6"/>
          <p:cNvSpPr>
            <a:spLocks noChangeArrowheads="1"/>
          </p:cNvSpPr>
          <p:nvPr/>
        </p:nvSpPr>
        <p:spPr bwMode="auto">
          <a:xfrm>
            <a:off x="1371600" y="47244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cxnSp>
        <p:nvCxnSpPr>
          <p:cNvPr id="27655" name="AutoShape 7"/>
          <p:cNvCxnSpPr>
            <a:cxnSpLocks noChangeShapeType="1"/>
            <a:stCxn id="27652" idx="6"/>
            <a:endCxn id="27653" idx="2"/>
          </p:cNvCxnSpPr>
          <p:nvPr/>
        </p:nvCxnSpPr>
        <p:spPr bwMode="auto">
          <a:xfrm>
            <a:off x="2057400" y="3314700"/>
            <a:ext cx="1343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7" name="AutoShape 8"/>
          <p:cNvCxnSpPr>
            <a:cxnSpLocks noChangeShapeType="1"/>
            <a:stCxn id="27652" idx="4"/>
            <a:endCxn id="9225" idx="0"/>
          </p:cNvCxnSpPr>
          <p:nvPr/>
        </p:nvCxnSpPr>
        <p:spPr bwMode="auto">
          <a:xfrm rot="5400000">
            <a:off x="1181100" y="4191000"/>
            <a:ext cx="1066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7" name="AutoShape 9"/>
          <p:cNvCxnSpPr>
            <a:cxnSpLocks noChangeShapeType="1"/>
            <a:stCxn id="27653" idx="7"/>
            <a:endCxn id="27653" idx="6"/>
          </p:cNvCxnSpPr>
          <p:nvPr/>
        </p:nvCxnSpPr>
        <p:spPr bwMode="auto">
          <a:xfrm rot="5400000" flipV="1">
            <a:off x="3943351" y="3114675"/>
            <a:ext cx="271462" cy="128587"/>
          </a:xfrm>
          <a:prstGeom prst="curvedConnector4">
            <a:avLst>
              <a:gd name="adj1" fmla="val -110528"/>
              <a:gd name="adj2" fmla="val 25555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9" name="AutoShape 10"/>
          <p:cNvCxnSpPr>
            <a:cxnSpLocks noChangeShapeType="1"/>
            <a:stCxn id="9225" idx="5"/>
            <a:endCxn id="9225" idx="3"/>
          </p:cNvCxnSpPr>
          <p:nvPr/>
        </p:nvCxnSpPr>
        <p:spPr bwMode="auto">
          <a:xfrm rot="5400000">
            <a:off x="1713707" y="5068094"/>
            <a:ext cx="1587" cy="485775"/>
          </a:xfrm>
          <a:prstGeom prst="curvedConnector3">
            <a:avLst>
              <a:gd name="adj1" fmla="val 3640001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0" name="AutoShape 11"/>
          <p:cNvCxnSpPr>
            <a:cxnSpLocks noChangeShapeType="1"/>
            <a:endCxn id="27652" idx="2"/>
          </p:cNvCxnSpPr>
          <p:nvPr/>
        </p:nvCxnSpPr>
        <p:spPr bwMode="auto">
          <a:xfrm>
            <a:off x="762000" y="3276600"/>
            <a:ext cx="609600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1" name="Text Box 12"/>
          <p:cNvSpPr txBox="1">
            <a:spLocks noChangeArrowheads="1"/>
          </p:cNvSpPr>
          <p:nvPr/>
        </p:nvSpPr>
        <p:spPr bwMode="auto">
          <a:xfrm>
            <a:off x="2514600" y="29098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9232" name="Text Box 13"/>
          <p:cNvSpPr txBox="1">
            <a:spLocks noChangeArrowheads="1"/>
          </p:cNvSpPr>
          <p:nvPr/>
        </p:nvSpPr>
        <p:spPr bwMode="auto">
          <a:xfrm>
            <a:off x="1371600" y="40528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9233" name="Text Box 14"/>
          <p:cNvSpPr txBox="1">
            <a:spLocks noChangeArrowheads="1"/>
          </p:cNvSpPr>
          <p:nvPr/>
        </p:nvSpPr>
        <p:spPr bwMode="auto">
          <a:xfrm>
            <a:off x="4267200" y="2667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0,1</a:t>
            </a:r>
          </a:p>
        </p:txBody>
      </p:sp>
      <p:sp>
        <p:nvSpPr>
          <p:cNvPr id="9234" name="Text Box 15"/>
          <p:cNvSpPr txBox="1">
            <a:spLocks noChangeArrowheads="1"/>
          </p:cNvSpPr>
          <p:nvPr/>
        </p:nvSpPr>
        <p:spPr bwMode="auto">
          <a:xfrm>
            <a:off x="1905000" y="5424488"/>
            <a:ext cx="83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0,1</a:t>
            </a:r>
          </a:p>
        </p:txBody>
      </p:sp>
      <p:sp>
        <p:nvSpPr>
          <p:cNvPr id="9235" name="Text Box 16"/>
          <p:cNvSpPr txBox="1">
            <a:spLocks noChangeArrowheads="1"/>
          </p:cNvSpPr>
          <p:nvPr/>
        </p:nvSpPr>
        <p:spPr bwMode="auto">
          <a:xfrm>
            <a:off x="5257800" y="22860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/>
              <a:t>input: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6400800" y="2286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/>
              <a:t>1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6629400" y="2286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/>
              <a:t>0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6934200" y="2286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/>
              <a:t>1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5562600" y="30480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accepted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3200400" y="4038600"/>
            <a:ext cx="52578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800" dirty="0"/>
              <a:t>What language does this FA recognize?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</a:rPr>
              <a:t>L = {x : x </a:t>
            </a:r>
            <a:r>
              <a:rPr lang="en-US" sz="2800" dirty="0">
                <a:solidFill>
                  <a:schemeClr val="accent2"/>
                </a:solidFill>
                <a:sym typeface="Symbol" pitchFamily="18" charset="2"/>
              </a:rPr>
              <a:t> </a:t>
            </a:r>
            <a:r>
              <a:rPr lang="en-US" sz="2800" dirty="0">
                <a:solidFill>
                  <a:schemeClr val="accent2"/>
                </a:solidFill>
                <a:cs typeface="Arial" pitchFamily="34" charset="0"/>
                <a:sym typeface="Symbol" pitchFamily="18" charset="2"/>
              </a:rPr>
              <a:t>{0,1}*, x</a:t>
            </a:r>
            <a:r>
              <a:rPr lang="en-US" sz="2800" baseline="-25000" dirty="0">
                <a:solidFill>
                  <a:schemeClr val="accent2"/>
                </a:solidFill>
                <a:cs typeface="Arial" pitchFamily="34" charset="0"/>
                <a:sym typeface="Symbol" pitchFamily="18" charset="2"/>
              </a:rPr>
              <a:t>1</a:t>
            </a:r>
            <a:r>
              <a:rPr lang="en-US" sz="2800" dirty="0">
                <a:solidFill>
                  <a:schemeClr val="accent2"/>
                </a:solidFill>
              </a:rPr>
              <a:t> = 1}</a:t>
            </a:r>
          </a:p>
        </p:txBody>
      </p:sp>
    </p:spTree>
    <p:extLst>
      <p:ext uri="{BB962C8B-B14F-4D97-AF65-F5344CB8AC3E}">
        <p14:creationId xmlns:p14="http://schemas.microsoft.com/office/powerpoint/2010/main" val="417445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2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2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2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2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FA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pPr algn="l" rtl="0" eaLnBrk="1" hangingPunct="1"/>
            <a:r>
              <a:rPr lang="en-US" dirty="0" smtClean="0"/>
              <a:t>What language does this FA recognize?</a:t>
            </a:r>
          </a:p>
          <a:p>
            <a:pPr algn="ctr" rtl="0" eaLnBrk="1" hangingPunct="1"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L = {x : x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 {0,1}*, x has even # of 1s</a:t>
            </a:r>
            <a:r>
              <a:rPr lang="en-US" dirty="0" smtClean="0">
                <a:solidFill>
                  <a:schemeClr val="accent2"/>
                </a:solidFill>
              </a:rPr>
              <a:t>}</a:t>
            </a:r>
          </a:p>
          <a:p>
            <a:pPr algn="l" rtl="0" eaLnBrk="1" hangingPunct="1"/>
            <a:r>
              <a:rPr lang="en-US" dirty="0" smtClean="0"/>
              <a:t>illustrates fundamental feature/limitation of FA: </a:t>
            </a:r>
          </a:p>
          <a:p>
            <a:pPr lvl="1" algn="l" rtl="0" eaLnBrk="1" hangingPunct="1"/>
            <a:r>
              <a:rPr lang="en-US" dirty="0" smtClean="0"/>
              <a:t>“tiny” memory</a:t>
            </a:r>
          </a:p>
          <a:p>
            <a:pPr lvl="1" algn="l" rtl="0" eaLnBrk="1" hangingPunct="1"/>
            <a:r>
              <a:rPr lang="en-US" dirty="0" smtClean="0"/>
              <a:t>in this example only “remembers” 1 bit of info.</a:t>
            </a:r>
          </a:p>
        </p:txBody>
      </p:sp>
      <p:sp>
        <p:nvSpPr>
          <p:cNvPr id="10247" name="Oval 4"/>
          <p:cNvSpPr>
            <a:spLocks noChangeArrowheads="1"/>
          </p:cNvSpPr>
          <p:nvPr/>
        </p:nvSpPr>
        <p:spPr bwMode="auto">
          <a:xfrm>
            <a:off x="2895600" y="18288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0248" name="Oval 5"/>
          <p:cNvSpPr>
            <a:spLocks noChangeArrowheads="1"/>
          </p:cNvSpPr>
          <p:nvPr/>
        </p:nvSpPr>
        <p:spPr bwMode="auto">
          <a:xfrm>
            <a:off x="5410200" y="18288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cxnSp>
        <p:nvCxnSpPr>
          <p:cNvPr id="10249" name="AutoShape 8"/>
          <p:cNvCxnSpPr>
            <a:cxnSpLocks noChangeShapeType="1"/>
            <a:endCxn id="10247" idx="2"/>
          </p:cNvCxnSpPr>
          <p:nvPr/>
        </p:nvCxnSpPr>
        <p:spPr bwMode="auto">
          <a:xfrm>
            <a:off x="2257425" y="2133600"/>
            <a:ext cx="609600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0" name="Text Box 9"/>
          <p:cNvSpPr txBox="1">
            <a:spLocks noChangeArrowheads="1"/>
          </p:cNvSpPr>
          <p:nvPr/>
        </p:nvSpPr>
        <p:spPr bwMode="auto">
          <a:xfrm>
            <a:off x="43434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0251" name="Text Box 10"/>
          <p:cNvSpPr txBox="1">
            <a:spLocks noChangeArrowheads="1"/>
          </p:cNvSpPr>
          <p:nvPr/>
        </p:nvSpPr>
        <p:spPr bwMode="auto">
          <a:xfrm>
            <a:off x="2743200" y="137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10252" name="Text Box 11"/>
          <p:cNvSpPr txBox="1">
            <a:spLocks noChangeArrowheads="1"/>
          </p:cNvSpPr>
          <p:nvPr/>
        </p:nvSpPr>
        <p:spPr bwMode="auto">
          <a:xfrm>
            <a:off x="6324600" y="16002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cxnSp>
        <p:nvCxnSpPr>
          <p:cNvPr id="10253" name="AutoShape 13"/>
          <p:cNvCxnSpPr>
            <a:cxnSpLocks noChangeShapeType="1"/>
            <a:stCxn id="10247" idx="7"/>
            <a:endCxn id="10248" idx="1"/>
          </p:cNvCxnSpPr>
          <p:nvPr/>
        </p:nvCxnSpPr>
        <p:spPr bwMode="auto">
          <a:xfrm rot="5400000" flipV="1">
            <a:off x="4481513" y="900113"/>
            <a:ext cx="28575" cy="2028825"/>
          </a:xfrm>
          <a:prstGeom prst="curvedConnector3">
            <a:avLst>
              <a:gd name="adj1" fmla="val -10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4" name="AutoShape 14"/>
          <p:cNvCxnSpPr>
            <a:cxnSpLocks noChangeShapeType="1"/>
            <a:stCxn id="10248" idx="3"/>
            <a:endCxn id="10247" idx="5"/>
          </p:cNvCxnSpPr>
          <p:nvPr/>
        </p:nvCxnSpPr>
        <p:spPr bwMode="auto">
          <a:xfrm rot="5400000">
            <a:off x="4481513" y="1414463"/>
            <a:ext cx="28575" cy="2028825"/>
          </a:xfrm>
          <a:prstGeom prst="curvedConnector3">
            <a:avLst>
              <a:gd name="adj1" fmla="val 11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5" name="AutoShape 15"/>
          <p:cNvCxnSpPr>
            <a:cxnSpLocks noChangeShapeType="1"/>
            <a:stCxn id="10248" idx="7"/>
            <a:endCxn id="10248" idx="6"/>
          </p:cNvCxnSpPr>
          <p:nvPr/>
        </p:nvCxnSpPr>
        <p:spPr bwMode="auto">
          <a:xfrm rot="5400000" flipV="1">
            <a:off x="5924550" y="2000251"/>
            <a:ext cx="242887" cy="100012"/>
          </a:xfrm>
          <a:prstGeom prst="curvedConnector4">
            <a:avLst>
              <a:gd name="adj1" fmla="val -135296"/>
              <a:gd name="adj2" fmla="val 3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6" name="AutoShape 16"/>
          <p:cNvCxnSpPr>
            <a:cxnSpLocks noChangeShapeType="1"/>
            <a:stCxn id="10247" idx="1"/>
            <a:endCxn id="10247" idx="0"/>
          </p:cNvCxnSpPr>
          <p:nvPr/>
        </p:nvCxnSpPr>
        <p:spPr bwMode="auto">
          <a:xfrm rot="-5400000">
            <a:off x="3067050" y="1728788"/>
            <a:ext cx="100013" cy="242887"/>
          </a:xfrm>
          <a:prstGeom prst="curvedConnector3">
            <a:avLst>
              <a:gd name="adj1" fmla="val 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343400" y="23764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5425440" y="1981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odd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2817520" y="1981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even</a:t>
            </a:r>
          </a:p>
        </p:txBody>
      </p:sp>
    </p:spTree>
    <p:extLst>
      <p:ext uri="{BB962C8B-B14F-4D97-AF65-F5344CB8AC3E}">
        <p14:creationId xmlns:p14="http://schemas.microsoft.com/office/powerpoint/2010/main" val="129021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0" grpId="0"/>
      <p:bldP spid="2869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deterministic finite automaton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DFA</a:t>
            </a:r>
            <a:r>
              <a:rPr lang="en-US" dirty="0" smtClean="0"/>
              <a:t>)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endParaRPr lang="en-US" dirty="0" smtClean="0"/>
          </a:p>
          <a:p>
            <a:pPr lvl="0" algn="l" rtl="0"/>
            <a:r>
              <a:rPr lang="en-US" dirty="0" smtClean="0"/>
              <a:t>is </a:t>
            </a:r>
            <a:r>
              <a:rPr lang="en-US" dirty="0"/>
              <a:t>a quintuple M = (K, Σ, δ, s, F) where</a:t>
            </a:r>
            <a:endParaRPr lang="en-US" sz="2800" dirty="0"/>
          </a:p>
          <a:p>
            <a:pPr lvl="1" algn="l" rtl="0"/>
            <a:r>
              <a:rPr lang="en-US" dirty="0"/>
              <a:t>K is a finite set of states;</a:t>
            </a:r>
            <a:endParaRPr lang="en-US" sz="2400" dirty="0"/>
          </a:p>
          <a:p>
            <a:pPr lvl="1" algn="l" rtl="0"/>
            <a:r>
              <a:rPr lang="en-US" dirty="0"/>
              <a:t>Σ is an finite alphabet,</a:t>
            </a:r>
            <a:endParaRPr lang="en-US" sz="2400" dirty="0"/>
          </a:p>
          <a:p>
            <a:pPr lvl="1" algn="l" rtl="0"/>
            <a:r>
              <a:rPr lang="en-US" dirty="0"/>
              <a:t>s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K is the initial state,</a:t>
            </a:r>
            <a:endParaRPr lang="en-US" sz="2400" dirty="0"/>
          </a:p>
          <a:p>
            <a:pPr lvl="1" algn="l" rtl="0"/>
            <a:r>
              <a:rPr lang="en-US" dirty="0"/>
              <a:t>F </a:t>
            </a:r>
            <a:r>
              <a:rPr lang="en-US" dirty="0">
                <a:sym typeface="Symbol"/>
              </a:rPr>
              <a:t></a:t>
            </a:r>
            <a:r>
              <a:rPr lang="en-US" dirty="0"/>
              <a:t> K is the set of final states,</a:t>
            </a:r>
            <a:endParaRPr lang="en-US" sz="2400" dirty="0"/>
          </a:p>
          <a:p>
            <a:pPr lvl="1" algn="l" rtl="0"/>
            <a:r>
              <a:rPr lang="en-US" dirty="0"/>
              <a:t>δ is the transition function from K x Σ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K</a:t>
            </a:r>
          </a:p>
          <a:p>
            <a:pPr marL="457200" lvl="1" indent="0" algn="l" rtl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               δ(p</a:t>
            </a:r>
            <a:r>
              <a:rPr lang="en-US" sz="2400" b="1" dirty="0">
                <a:solidFill>
                  <a:srgbClr val="FF0000"/>
                </a:solidFill>
              </a:rPr>
              <a:t>, a) = q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7547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lvl="0" algn="l" rtl="0"/>
            <a:r>
              <a:rPr lang="en-US" dirty="0"/>
              <a:t>A language of an FA, </a:t>
            </a:r>
            <a:r>
              <a:rPr lang="en-US" b="1" i="1" dirty="0">
                <a:solidFill>
                  <a:srgbClr val="FF0000"/>
                </a:solidFill>
              </a:rPr>
              <a:t>M</a:t>
            </a:r>
            <a:r>
              <a:rPr lang="en-US" i="1" dirty="0"/>
              <a:t>,  L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is the set of Language words (strings) that accepts.</a:t>
            </a:r>
          </a:p>
          <a:p>
            <a:pPr algn="l" rtl="0"/>
            <a:endParaRPr lang="en-US" dirty="0"/>
          </a:p>
          <a:p>
            <a:pPr marL="0" indent="0" algn="l" rtl="0">
              <a:buNone/>
            </a:pPr>
            <a:r>
              <a:rPr lang="en-US" dirty="0"/>
              <a:t>• If </a:t>
            </a:r>
            <a:r>
              <a:rPr lang="en-US" i="1" dirty="0"/>
              <a:t>La </a:t>
            </a:r>
            <a:r>
              <a:rPr lang="en-US" dirty="0"/>
              <a:t>= </a:t>
            </a:r>
            <a:r>
              <a:rPr lang="en-US" i="1" dirty="0"/>
              <a:t>L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), we say that </a:t>
            </a:r>
            <a:r>
              <a:rPr lang="en-US" i="1" dirty="0"/>
              <a:t>M </a:t>
            </a:r>
            <a:r>
              <a:rPr lang="en-US" dirty="0"/>
              <a:t> recognizes </a:t>
            </a:r>
            <a:r>
              <a:rPr lang="en-US" i="1" dirty="0"/>
              <a:t>La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en-US" dirty="0"/>
          </a:p>
          <a:p>
            <a:pPr marL="274638" indent="-274638" algn="l" rtl="0">
              <a:buNone/>
            </a:pPr>
            <a:r>
              <a:rPr lang="en-US" dirty="0"/>
              <a:t>• If  </a:t>
            </a:r>
            <a:r>
              <a:rPr lang="en-US" i="1" dirty="0"/>
              <a:t>La</a:t>
            </a:r>
            <a:r>
              <a:rPr lang="en-US" dirty="0"/>
              <a:t>  is recognized by some finite automaton </a:t>
            </a:r>
            <a:r>
              <a:rPr lang="en-US" dirty="0" smtClean="0"/>
              <a:t> FA </a:t>
            </a:r>
            <a:r>
              <a:rPr lang="en-US" dirty="0"/>
              <a:t>, </a:t>
            </a:r>
            <a:r>
              <a:rPr lang="en-US" i="1" dirty="0"/>
              <a:t>La</a:t>
            </a:r>
            <a:r>
              <a:rPr lang="en-US" dirty="0"/>
              <a:t> is a </a:t>
            </a:r>
            <a:r>
              <a:rPr lang="en-US" b="1" dirty="0">
                <a:solidFill>
                  <a:srgbClr val="FF0000"/>
                </a:solidFill>
              </a:rPr>
              <a:t>Regular Language</a:t>
            </a:r>
            <a:r>
              <a:rPr lang="en-US" b="1" dirty="0"/>
              <a:t>.</a:t>
            </a:r>
            <a:endParaRPr lang="en-US" dirty="0"/>
          </a:p>
          <a:p>
            <a:pPr marL="0" indent="0" algn="l" rtl="0">
              <a:buNone/>
            </a:pPr>
            <a:r>
              <a:rPr lang="en-US" b="1" dirty="0"/>
              <a:t> </a:t>
            </a:r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349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Q:</a:t>
            </a:r>
            <a:r>
              <a:rPr lang="en-US" dirty="0"/>
              <a:t> How do you prove that a language </a:t>
            </a:r>
            <a:r>
              <a:rPr lang="en-US" i="1" dirty="0"/>
              <a:t>La</a:t>
            </a:r>
            <a:r>
              <a:rPr lang="en-US" dirty="0"/>
              <a:t>  is regular?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b="1" dirty="0"/>
              <a:t>A:</a:t>
            </a:r>
            <a:r>
              <a:rPr lang="en-US" dirty="0"/>
              <a:t> By presenting an FA, </a:t>
            </a:r>
            <a:r>
              <a:rPr lang="en-US" i="1" dirty="0"/>
              <a:t>M</a:t>
            </a:r>
            <a:r>
              <a:rPr lang="en-US" dirty="0"/>
              <a:t> , satisfying </a:t>
            </a:r>
            <a:r>
              <a:rPr lang="en-US" dirty="0" smtClean="0"/>
              <a:t>               </a:t>
            </a:r>
          </a:p>
          <a:p>
            <a:pPr marL="0" indent="0" algn="l" rtl="0">
              <a:buNone/>
            </a:pPr>
            <a:r>
              <a:rPr lang="en-US" i="1" dirty="0" smtClean="0"/>
              <a:t>                    </a:t>
            </a:r>
            <a:r>
              <a:rPr lang="en-US" b="1" i="1" dirty="0" smtClean="0"/>
              <a:t>La </a:t>
            </a:r>
            <a:r>
              <a:rPr lang="en-US" b="1" dirty="0"/>
              <a:t>= </a:t>
            </a:r>
            <a:r>
              <a:rPr lang="en-US" b="1" i="1" dirty="0"/>
              <a:t>L</a:t>
            </a:r>
            <a:r>
              <a:rPr lang="en-US" b="1" dirty="0"/>
              <a:t>(</a:t>
            </a:r>
            <a:r>
              <a:rPr lang="en-US" b="1" i="1" dirty="0"/>
              <a:t>M</a:t>
            </a:r>
            <a:r>
              <a:rPr lang="en-US" b="1" dirty="0"/>
              <a:t>)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r>
              <a:rPr lang="en-US" dirty="0"/>
              <a:t> 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4920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Simple Example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• </a:t>
            </a:r>
            <a:r>
              <a:rPr lang="en-US" b="1" dirty="0"/>
              <a:t>States: {alarm}</a:t>
            </a:r>
          </a:p>
          <a:p>
            <a:pPr algn="l" rtl="0"/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• </a:t>
            </a:r>
            <a:r>
              <a:rPr lang="en-US" b="1" dirty="0"/>
              <a:t>Actions: {beep}</a:t>
            </a:r>
          </a:p>
          <a:p>
            <a:pPr algn="l" rtl="0"/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• </a:t>
            </a:r>
            <a:r>
              <a:rPr lang="en-US" b="1" dirty="0"/>
              <a:t>Initial state: {alarm}</a:t>
            </a:r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189" y="1412776"/>
            <a:ext cx="4417139" cy="2694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82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684518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91680" y="3789040"/>
            <a:ext cx="62646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/>
              <a:t>• </a:t>
            </a:r>
            <a:r>
              <a:rPr lang="en-US" sz="2800" b="1" dirty="0"/>
              <a:t>States: {off, idle, moving, crashed</a:t>
            </a:r>
            <a:r>
              <a:rPr lang="en-US" sz="2800" b="1" dirty="0" smtClean="0"/>
              <a:t>}</a:t>
            </a:r>
          </a:p>
          <a:p>
            <a:pPr algn="l" rtl="0"/>
            <a:endParaRPr lang="en-US" sz="2800" b="1" dirty="0"/>
          </a:p>
          <a:p>
            <a:pPr algn="l" rtl="0"/>
            <a:r>
              <a:rPr lang="en-US" sz="2800" dirty="0"/>
              <a:t>• </a:t>
            </a:r>
            <a:r>
              <a:rPr lang="en-US" sz="2800" b="1" dirty="0"/>
              <a:t>Actions: {key, gas, brake</a:t>
            </a:r>
            <a:r>
              <a:rPr lang="en-US" sz="2800" b="1" dirty="0" smtClean="0"/>
              <a:t>}</a:t>
            </a:r>
          </a:p>
          <a:p>
            <a:pPr algn="l" rtl="0"/>
            <a:endParaRPr lang="en-US" sz="2800" b="1" dirty="0"/>
          </a:p>
          <a:p>
            <a:pPr algn="l" rtl="0"/>
            <a:r>
              <a:rPr lang="en-US" sz="2800" dirty="0"/>
              <a:t>• </a:t>
            </a:r>
            <a:r>
              <a:rPr lang="en-US" sz="2800" b="1" dirty="0"/>
              <a:t>Initial state: {off}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414186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8088843" cy="5472608"/>
          </a:xfr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0394">
            <a:off x="859349" y="5553247"/>
            <a:ext cx="1200043" cy="1161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54638">
            <a:off x="7862223" y="5522826"/>
            <a:ext cx="1181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02302" y="4871658"/>
            <a:ext cx="1564431" cy="407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877272"/>
            <a:ext cx="594545" cy="548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598" y="5847928"/>
            <a:ext cx="5143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202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Automaton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3076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115616" y="2132856"/>
            <a:ext cx="7632848" cy="3744415"/>
            <a:chOff x="1907704" y="2703205"/>
            <a:chExt cx="5650547" cy="2167890"/>
          </a:xfrm>
        </p:grpSpPr>
        <p:pic>
          <p:nvPicPr>
            <p:cNvPr id="2049" name="Picture 215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2708920"/>
              <a:ext cx="4714875" cy="2162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 Box 45"/>
            <p:cNvSpPr txBox="1">
              <a:spLocks noChangeArrowheads="1"/>
            </p:cNvSpPr>
            <p:nvPr/>
          </p:nvSpPr>
          <p:spPr bwMode="auto">
            <a:xfrm>
              <a:off x="6560031" y="2703205"/>
              <a:ext cx="998220" cy="2857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b="1" dirty="0">
                  <a:effectLst/>
                  <a:latin typeface="Times New Roman"/>
                  <a:ea typeface="Calibri"/>
                  <a:cs typeface="Arial"/>
                </a:rPr>
                <a:t>Input Tape</a:t>
              </a:r>
              <a:endParaRPr lang="en-US" sz="1600" dirty="0"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11" name="Text Box 46"/>
            <p:cNvSpPr txBox="1">
              <a:spLocks noChangeArrowheads="1"/>
            </p:cNvSpPr>
            <p:nvPr/>
          </p:nvSpPr>
          <p:spPr bwMode="auto">
            <a:xfrm>
              <a:off x="6179983" y="4005065"/>
              <a:ext cx="760095" cy="3657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b="1" dirty="0">
                  <a:effectLst/>
                  <a:latin typeface="Times New Roman"/>
                  <a:ea typeface="Calibri"/>
                  <a:cs typeface="Arial"/>
                </a:rPr>
                <a:t>Finite Control</a:t>
              </a:r>
              <a:endParaRPr lang="en-US" sz="1600" dirty="0">
                <a:effectLst/>
                <a:latin typeface="Calibri"/>
                <a:ea typeface="Calibri"/>
                <a:cs typeface="Arial"/>
              </a:endParaRPr>
            </a:p>
          </p:txBody>
        </p:sp>
      </p:grpSp>
      <p:sp>
        <p:nvSpPr>
          <p:cNvPr id="13" name="Rectangular Callout 12"/>
          <p:cNvSpPr/>
          <p:nvPr/>
        </p:nvSpPr>
        <p:spPr>
          <a:xfrm>
            <a:off x="179512" y="1052736"/>
            <a:ext cx="5832648" cy="678767"/>
          </a:xfrm>
          <a:prstGeom prst="wedgeRectCallout">
            <a:avLst>
              <a:gd name="adj1" fmla="val -28307"/>
              <a:gd name="adj2" fmla="val 11646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l" rtl="0"/>
            <a:r>
              <a:rPr lang="en-US" sz="2000" b="1" dirty="0" smtClean="0">
                <a:solidFill>
                  <a:srgbClr val="FF0000"/>
                </a:solidFill>
              </a:rPr>
              <a:t>An input string is placed on the tape (left-justified).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0" y="2626408"/>
            <a:ext cx="1835696" cy="802592"/>
          </a:xfrm>
          <a:prstGeom prst="wedgeEllipseCallout">
            <a:avLst>
              <a:gd name="adj1" fmla="val 184889"/>
              <a:gd name="adj2" fmla="val 1570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/>
              <a:t>Start State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47188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</a:t>
            </a:r>
            <a:r>
              <a:rPr lang="en-US" b="1" dirty="0"/>
              <a:t>does a </a:t>
            </a:r>
            <a:r>
              <a:rPr lang="en-US" b="1" dirty="0" smtClean="0"/>
              <a:t>Automaton </a:t>
            </a:r>
            <a:r>
              <a:rPr lang="en-US" b="1" dirty="0"/>
              <a:t>work</a:t>
            </a:r>
            <a:r>
              <a:rPr lang="en-US" b="1" dirty="0" smtClean="0"/>
              <a:t>?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lvl="0" algn="l" rtl="0"/>
            <a:r>
              <a:rPr lang="en-US" dirty="0"/>
              <a:t>An input string is placed on the tape (left-justified).</a:t>
            </a:r>
            <a:endParaRPr lang="en-US" sz="2800" dirty="0"/>
          </a:p>
          <a:p>
            <a:pPr lvl="0" algn="l" rtl="0"/>
            <a:r>
              <a:rPr lang="en-US" dirty="0" smtClean="0"/>
              <a:t>Automata </a:t>
            </a:r>
            <a:r>
              <a:rPr lang="en-US" dirty="0"/>
              <a:t>begins in the start state.</a:t>
            </a:r>
            <a:endParaRPr lang="en-US" sz="2800" dirty="0"/>
          </a:p>
          <a:p>
            <a:pPr lvl="0" algn="l" rtl="0"/>
            <a:r>
              <a:rPr lang="en-US" dirty="0"/>
              <a:t>Head placed on leftmost cell.</a:t>
            </a:r>
            <a:endParaRPr lang="en-US" sz="2800" dirty="0"/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4615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lvl="0" algn="l" rtl="0"/>
            <a:r>
              <a:rPr lang="en-US" dirty="0" smtClean="0"/>
              <a:t>Automata  goes into a loop until the entire string is read. </a:t>
            </a:r>
            <a:endParaRPr lang="en-US" sz="2800" dirty="0" smtClean="0"/>
          </a:p>
          <a:p>
            <a:pPr lvl="1" algn="l" rtl="0"/>
            <a:r>
              <a:rPr lang="en-US" dirty="0" smtClean="0"/>
              <a:t>In each step, Automata consults a transition table and changes state based on </a:t>
            </a:r>
            <a:r>
              <a:rPr lang="en-US" dirty="0" smtClean="0">
                <a:solidFill>
                  <a:srgbClr val="FF0000"/>
                </a:solidFill>
              </a:rPr>
              <a:t>(s,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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where</a:t>
            </a:r>
            <a:endParaRPr lang="en-US" sz="2400" dirty="0" smtClean="0"/>
          </a:p>
          <a:p>
            <a:pPr lvl="2" algn="l" rtl="0"/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- current state </a:t>
            </a:r>
            <a:endParaRPr lang="en-US" sz="2000" dirty="0" smtClean="0"/>
          </a:p>
          <a:p>
            <a:pPr lvl="2" algn="l" rtl="0"/>
            <a:r>
              <a:rPr lang="en-US" b="1" dirty="0" smtClean="0">
                <a:solidFill>
                  <a:srgbClr val="FF0000"/>
                </a:solidFill>
                <a:sym typeface="Symbol"/>
              </a:rPr>
              <a:t></a:t>
            </a:r>
            <a:r>
              <a:rPr lang="en-US" dirty="0" smtClean="0"/>
              <a:t> - symbol scanned by head</a:t>
            </a:r>
            <a:endParaRPr lang="en-US" sz="2000" dirty="0" smtClean="0"/>
          </a:p>
          <a:p>
            <a:pPr lvl="0" algn="l" rtl="0"/>
            <a:r>
              <a:rPr lang="en-US" dirty="0" smtClean="0"/>
              <a:t>After reading input string, </a:t>
            </a:r>
            <a:endParaRPr lang="en-US" sz="2800" dirty="0" smtClean="0"/>
          </a:p>
          <a:p>
            <a:pPr lvl="1" algn="l" rtl="0"/>
            <a:r>
              <a:rPr lang="en-US" dirty="0" smtClean="0"/>
              <a:t>if Automata state final, input </a:t>
            </a:r>
            <a:r>
              <a:rPr lang="en-US" dirty="0" smtClean="0">
                <a:solidFill>
                  <a:srgbClr val="00B050"/>
                </a:solidFill>
              </a:rPr>
              <a:t>accepted</a:t>
            </a:r>
            <a:endParaRPr lang="en-US" sz="2400" dirty="0" smtClean="0">
              <a:solidFill>
                <a:srgbClr val="00B050"/>
              </a:solidFill>
            </a:endParaRPr>
          </a:p>
          <a:p>
            <a:pPr lvl="1" algn="l" rtl="0"/>
            <a:r>
              <a:rPr lang="en-US" dirty="0" smtClean="0"/>
              <a:t>if Automata state not final, input </a:t>
            </a:r>
            <a:r>
              <a:rPr lang="en-US" dirty="0" smtClean="0">
                <a:solidFill>
                  <a:srgbClr val="FF0000"/>
                </a:solidFill>
              </a:rPr>
              <a:t>rejected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3450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Machine view of FA</a:t>
            </a:r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2895600" y="23876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32004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4104" name="Text Box 5"/>
          <p:cNvSpPr txBox="1">
            <a:spLocks noChangeArrowheads="1"/>
          </p:cNvSpPr>
          <p:nvPr/>
        </p:nvSpPr>
        <p:spPr bwMode="auto">
          <a:xfrm>
            <a:off x="35052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4105" name="Text Box 6"/>
          <p:cNvSpPr txBox="1">
            <a:spLocks noChangeArrowheads="1"/>
          </p:cNvSpPr>
          <p:nvPr/>
        </p:nvSpPr>
        <p:spPr bwMode="auto">
          <a:xfrm>
            <a:off x="38100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4106" name="Text Box 7"/>
          <p:cNvSpPr txBox="1">
            <a:spLocks noChangeArrowheads="1"/>
          </p:cNvSpPr>
          <p:nvPr/>
        </p:nvSpPr>
        <p:spPr bwMode="auto">
          <a:xfrm>
            <a:off x="41148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4107" name="Text Box 8"/>
          <p:cNvSpPr txBox="1">
            <a:spLocks noChangeArrowheads="1"/>
          </p:cNvSpPr>
          <p:nvPr/>
        </p:nvSpPr>
        <p:spPr bwMode="auto">
          <a:xfrm>
            <a:off x="44196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4108" name="Text Box 9"/>
          <p:cNvSpPr txBox="1">
            <a:spLocks noChangeArrowheads="1"/>
          </p:cNvSpPr>
          <p:nvPr/>
        </p:nvSpPr>
        <p:spPr bwMode="auto">
          <a:xfrm>
            <a:off x="4724400" y="23876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4109" name="Text Box 10"/>
          <p:cNvSpPr txBox="1">
            <a:spLocks noChangeArrowheads="1"/>
          </p:cNvSpPr>
          <p:nvPr/>
        </p:nvSpPr>
        <p:spPr bwMode="auto">
          <a:xfrm>
            <a:off x="50292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4110" name="Text Box 11"/>
          <p:cNvSpPr txBox="1">
            <a:spLocks noChangeArrowheads="1"/>
          </p:cNvSpPr>
          <p:nvPr/>
        </p:nvSpPr>
        <p:spPr bwMode="auto">
          <a:xfrm>
            <a:off x="53340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4111" name="Text Box 12"/>
          <p:cNvSpPr txBox="1">
            <a:spLocks noChangeArrowheads="1"/>
          </p:cNvSpPr>
          <p:nvPr/>
        </p:nvSpPr>
        <p:spPr bwMode="auto">
          <a:xfrm>
            <a:off x="5638800" y="23876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4112" name="Text Box 13"/>
          <p:cNvSpPr txBox="1">
            <a:spLocks noChangeArrowheads="1"/>
          </p:cNvSpPr>
          <p:nvPr/>
        </p:nvSpPr>
        <p:spPr bwMode="auto">
          <a:xfrm>
            <a:off x="59436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4113" name="Text Box 14"/>
          <p:cNvSpPr txBox="1">
            <a:spLocks noChangeArrowheads="1"/>
          </p:cNvSpPr>
          <p:nvPr/>
        </p:nvSpPr>
        <p:spPr bwMode="auto">
          <a:xfrm>
            <a:off x="62484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4114" name="Text Box 15"/>
          <p:cNvSpPr txBox="1">
            <a:spLocks noChangeArrowheads="1"/>
          </p:cNvSpPr>
          <p:nvPr/>
        </p:nvSpPr>
        <p:spPr bwMode="auto">
          <a:xfrm>
            <a:off x="65532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4115" name="Text Box 16"/>
          <p:cNvSpPr txBox="1">
            <a:spLocks noChangeArrowheads="1"/>
          </p:cNvSpPr>
          <p:nvPr/>
        </p:nvSpPr>
        <p:spPr bwMode="auto">
          <a:xfrm>
            <a:off x="68580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4116" name="Text Box 17"/>
          <p:cNvSpPr txBox="1">
            <a:spLocks noChangeArrowheads="1"/>
          </p:cNvSpPr>
          <p:nvPr/>
        </p:nvSpPr>
        <p:spPr bwMode="auto">
          <a:xfrm>
            <a:off x="71628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4117" name="Text Box 18"/>
          <p:cNvSpPr txBox="1">
            <a:spLocks noChangeArrowheads="1"/>
          </p:cNvSpPr>
          <p:nvPr/>
        </p:nvSpPr>
        <p:spPr bwMode="auto">
          <a:xfrm>
            <a:off x="1447800" y="3602038"/>
            <a:ext cx="685800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/>
              <a:t>q</a:t>
            </a:r>
            <a:r>
              <a:rPr lang="en-US" sz="3200" baseline="-25000"/>
              <a:t>0</a:t>
            </a:r>
            <a:endParaRPr lang="en-US" sz="3200"/>
          </a:p>
        </p:txBody>
      </p:sp>
      <p:sp>
        <p:nvSpPr>
          <p:cNvPr id="4118" name="Text Box 19"/>
          <p:cNvSpPr txBox="1">
            <a:spLocks noChangeArrowheads="1"/>
          </p:cNvSpPr>
          <p:nvPr/>
        </p:nvSpPr>
        <p:spPr bwMode="auto">
          <a:xfrm>
            <a:off x="3886200" y="1863725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input tape</a:t>
            </a:r>
          </a:p>
        </p:txBody>
      </p:sp>
      <p:sp>
        <p:nvSpPr>
          <p:cNvPr id="4119" name="Text Box 20"/>
          <p:cNvSpPr txBox="1">
            <a:spLocks noChangeArrowheads="1"/>
          </p:cNvSpPr>
          <p:nvPr/>
        </p:nvSpPr>
        <p:spPr bwMode="auto">
          <a:xfrm>
            <a:off x="990600" y="4191000"/>
            <a:ext cx="1676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finite control</a:t>
            </a:r>
          </a:p>
        </p:txBody>
      </p:sp>
      <p:cxnSp>
        <p:nvCxnSpPr>
          <p:cNvPr id="4120" name="AutoShape 21"/>
          <p:cNvCxnSpPr>
            <a:cxnSpLocks noChangeShapeType="1"/>
            <a:stCxn id="4117" idx="3"/>
            <a:endCxn id="4102" idx="2"/>
          </p:cNvCxnSpPr>
          <p:nvPr/>
        </p:nvCxnSpPr>
        <p:spPr bwMode="auto">
          <a:xfrm flipV="1">
            <a:off x="2133600" y="2763838"/>
            <a:ext cx="914400" cy="11334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41901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Machine view of FA</a:t>
            </a: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2895600" y="23876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32004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5128" name="Text Box 5"/>
          <p:cNvSpPr txBox="1">
            <a:spLocks noChangeArrowheads="1"/>
          </p:cNvSpPr>
          <p:nvPr/>
        </p:nvSpPr>
        <p:spPr bwMode="auto">
          <a:xfrm>
            <a:off x="35052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38100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5130" name="Text Box 7"/>
          <p:cNvSpPr txBox="1">
            <a:spLocks noChangeArrowheads="1"/>
          </p:cNvSpPr>
          <p:nvPr/>
        </p:nvSpPr>
        <p:spPr bwMode="auto">
          <a:xfrm>
            <a:off x="41148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5131" name="Text Box 8"/>
          <p:cNvSpPr txBox="1">
            <a:spLocks noChangeArrowheads="1"/>
          </p:cNvSpPr>
          <p:nvPr/>
        </p:nvSpPr>
        <p:spPr bwMode="auto">
          <a:xfrm>
            <a:off x="44196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5132" name="Text Box 9"/>
          <p:cNvSpPr txBox="1">
            <a:spLocks noChangeArrowheads="1"/>
          </p:cNvSpPr>
          <p:nvPr/>
        </p:nvSpPr>
        <p:spPr bwMode="auto">
          <a:xfrm>
            <a:off x="4724400" y="23876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5133" name="Text Box 10"/>
          <p:cNvSpPr txBox="1">
            <a:spLocks noChangeArrowheads="1"/>
          </p:cNvSpPr>
          <p:nvPr/>
        </p:nvSpPr>
        <p:spPr bwMode="auto">
          <a:xfrm>
            <a:off x="50292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5134" name="Text Box 11"/>
          <p:cNvSpPr txBox="1">
            <a:spLocks noChangeArrowheads="1"/>
          </p:cNvSpPr>
          <p:nvPr/>
        </p:nvSpPr>
        <p:spPr bwMode="auto">
          <a:xfrm>
            <a:off x="53340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5135" name="Text Box 12"/>
          <p:cNvSpPr txBox="1">
            <a:spLocks noChangeArrowheads="1"/>
          </p:cNvSpPr>
          <p:nvPr/>
        </p:nvSpPr>
        <p:spPr bwMode="auto">
          <a:xfrm>
            <a:off x="5638800" y="23876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5136" name="Text Box 13"/>
          <p:cNvSpPr txBox="1">
            <a:spLocks noChangeArrowheads="1"/>
          </p:cNvSpPr>
          <p:nvPr/>
        </p:nvSpPr>
        <p:spPr bwMode="auto">
          <a:xfrm>
            <a:off x="59436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5137" name="Text Box 14"/>
          <p:cNvSpPr txBox="1">
            <a:spLocks noChangeArrowheads="1"/>
          </p:cNvSpPr>
          <p:nvPr/>
        </p:nvSpPr>
        <p:spPr bwMode="auto">
          <a:xfrm>
            <a:off x="62484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5138" name="Text Box 15"/>
          <p:cNvSpPr txBox="1">
            <a:spLocks noChangeArrowheads="1"/>
          </p:cNvSpPr>
          <p:nvPr/>
        </p:nvSpPr>
        <p:spPr bwMode="auto">
          <a:xfrm>
            <a:off x="65532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5139" name="Text Box 16"/>
          <p:cNvSpPr txBox="1">
            <a:spLocks noChangeArrowheads="1"/>
          </p:cNvSpPr>
          <p:nvPr/>
        </p:nvSpPr>
        <p:spPr bwMode="auto">
          <a:xfrm>
            <a:off x="68580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5140" name="Text Box 17"/>
          <p:cNvSpPr txBox="1">
            <a:spLocks noChangeArrowheads="1"/>
          </p:cNvSpPr>
          <p:nvPr/>
        </p:nvSpPr>
        <p:spPr bwMode="auto">
          <a:xfrm>
            <a:off x="71628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5141" name="Text Box 18"/>
          <p:cNvSpPr txBox="1">
            <a:spLocks noChangeArrowheads="1"/>
          </p:cNvSpPr>
          <p:nvPr/>
        </p:nvSpPr>
        <p:spPr bwMode="auto">
          <a:xfrm>
            <a:off x="1447800" y="3602038"/>
            <a:ext cx="685800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/>
              <a:t>q</a:t>
            </a:r>
            <a:r>
              <a:rPr lang="en-US" sz="3200" baseline="-25000"/>
              <a:t>3</a:t>
            </a:r>
            <a:endParaRPr lang="en-US" sz="3200"/>
          </a:p>
        </p:txBody>
      </p:sp>
      <p:sp>
        <p:nvSpPr>
          <p:cNvPr id="5142" name="Text Box 19"/>
          <p:cNvSpPr txBox="1">
            <a:spLocks noChangeArrowheads="1"/>
          </p:cNvSpPr>
          <p:nvPr/>
        </p:nvSpPr>
        <p:spPr bwMode="auto">
          <a:xfrm>
            <a:off x="3886200" y="1863725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input tape</a:t>
            </a:r>
          </a:p>
        </p:txBody>
      </p:sp>
      <p:sp>
        <p:nvSpPr>
          <p:cNvPr id="5143" name="Text Box 20"/>
          <p:cNvSpPr txBox="1">
            <a:spLocks noChangeArrowheads="1"/>
          </p:cNvSpPr>
          <p:nvPr/>
        </p:nvSpPr>
        <p:spPr bwMode="auto">
          <a:xfrm>
            <a:off x="990600" y="4191000"/>
            <a:ext cx="1676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finite control</a:t>
            </a:r>
          </a:p>
        </p:txBody>
      </p:sp>
      <p:cxnSp>
        <p:nvCxnSpPr>
          <p:cNvPr id="5144" name="AutoShape 21"/>
          <p:cNvCxnSpPr>
            <a:cxnSpLocks noChangeShapeType="1"/>
            <a:stCxn id="5141" idx="3"/>
            <a:endCxn id="5127" idx="2"/>
          </p:cNvCxnSpPr>
          <p:nvPr/>
        </p:nvCxnSpPr>
        <p:spPr bwMode="auto">
          <a:xfrm flipV="1">
            <a:off x="2133600" y="2759075"/>
            <a:ext cx="1219200" cy="113823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6883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Machine view of FA</a:t>
            </a:r>
          </a:p>
        </p:txBody>
      </p:sp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2895600" y="23876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32004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35052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6153" name="Text Box 6"/>
          <p:cNvSpPr txBox="1">
            <a:spLocks noChangeArrowheads="1"/>
          </p:cNvSpPr>
          <p:nvPr/>
        </p:nvSpPr>
        <p:spPr bwMode="auto">
          <a:xfrm>
            <a:off x="38100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6154" name="Text Box 7"/>
          <p:cNvSpPr txBox="1">
            <a:spLocks noChangeArrowheads="1"/>
          </p:cNvSpPr>
          <p:nvPr/>
        </p:nvSpPr>
        <p:spPr bwMode="auto">
          <a:xfrm>
            <a:off x="41148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6155" name="Text Box 8"/>
          <p:cNvSpPr txBox="1">
            <a:spLocks noChangeArrowheads="1"/>
          </p:cNvSpPr>
          <p:nvPr/>
        </p:nvSpPr>
        <p:spPr bwMode="auto">
          <a:xfrm>
            <a:off x="44196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6156" name="Text Box 9"/>
          <p:cNvSpPr txBox="1">
            <a:spLocks noChangeArrowheads="1"/>
          </p:cNvSpPr>
          <p:nvPr/>
        </p:nvSpPr>
        <p:spPr bwMode="auto">
          <a:xfrm>
            <a:off x="4724400" y="23876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6157" name="Text Box 10"/>
          <p:cNvSpPr txBox="1">
            <a:spLocks noChangeArrowheads="1"/>
          </p:cNvSpPr>
          <p:nvPr/>
        </p:nvSpPr>
        <p:spPr bwMode="auto">
          <a:xfrm>
            <a:off x="50292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6158" name="Text Box 11"/>
          <p:cNvSpPr txBox="1">
            <a:spLocks noChangeArrowheads="1"/>
          </p:cNvSpPr>
          <p:nvPr/>
        </p:nvSpPr>
        <p:spPr bwMode="auto">
          <a:xfrm>
            <a:off x="53340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6159" name="Text Box 12"/>
          <p:cNvSpPr txBox="1">
            <a:spLocks noChangeArrowheads="1"/>
          </p:cNvSpPr>
          <p:nvPr/>
        </p:nvSpPr>
        <p:spPr bwMode="auto">
          <a:xfrm>
            <a:off x="5638800" y="23876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6160" name="Text Box 13"/>
          <p:cNvSpPr txBox="1">
            <a:spLocks noChangeArrowheads="1"/>
          </p:cNvSpPr>
          <p:nvPr/>
        </p:nvSpPr>
        <p:spPr bwMode="auto">
          <a:xfrm>
            <a:off x="59436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6161" name="Text Box 14"/>
          <p:cNvSpPr txBox="1">
            <a:spLocks noChangeArrowheads="1"/>
          </p:cNvSpPr>
          <p:nvPr/>
        </p:nvSpPr>
        <p:spPr bwMode="auto">
          <a:xfrm>
            <a:off x="62484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6162" name="Text Box 15"/>
          <p:cNvSpPr txBox="1">
            <a:spLocks noChangeArrowheads="1"/>
          </p:cNvSpPr>
          <p:nvPr/>
        </p:nvSpPr>
        <p:spPr bwMode="auto">
          <a:xfrm>
            <a:off x="65532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6163" name="Text Box 16"/>
          <p:cNvSpPr txBox="1">
            <a:spLocks noChangeArrowheads="1"/>
          </p:cNvSpPr>
          <p:nvPr/>
        </p:nvSpPr>
        <p:spPr bwMode="auto">
          <a:xfrm>
            <a:off x="68580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6164" name="Text Box 17"/>
          <p:cNvSpPr txBox="1">
            <a:spLocks noChangeArrowheads="1"/>
          </p:cNvSpPr>
          <p:nvPr/>
        </p:nvSpPr>
        <p:spPr bwMode="auto">
          <a:xfrm>
            <a:off x="71628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6165" name="Text Box 18"/>
          <p:cNvSpPr txBox="1">
            <a:spLocks noChangeArrowheads="1"/>
          </p:cNvSpPr>
          <p:nvPr/>
        </p:nvSpPr>
        <p:spPr bwMode="auto">
          <a:xfrm>
            <a:off x="1447800" y="3602038"/>
            <a:ext cx="685800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/>
              <a:t>q</a:t>
            </a:r>
            <a:r>
              <a:rPr lang="en-US" sz="3200" baseline="-25000"/>
              <a:t>1</a:t>
            </a:r>
            <a:endParaRPr lang="en-US" sz="3200"/>
          </a:p>
        </p:txBody>
      </p:sp>
      <p:sp>
        <p:nvSpPr>
          <p:cNvPr id="6166" name="Text Box 19"/>
          <p:cNvSpPr txBox="1">
            <a:spLocks noChangeArrowheads="1"/>
          </p:cNvSpPr>
          <p:nvPr/>
        </p:nvSpPr>
        <p:spPr bwMode="auto">
          <a:xfrm>
            <a:off x="3886200" y="1863725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input tape</a:t>
            </a:r>
          </a:p>
        </p:txBody>
      </p:sp>
      <p:sp>
        <p:nvSpPr>
          <p:cNvPr id="6167" name="Text Box 20"/>
          <p:cNvSpPr txBox="1">
            <a:spLocks noChangeArrowheads="1"/>
          </p:cNvSpPr>
          <p:nvPr/>
        </p:nvSpPr>
        <p:spPr bwMode="auto">
          <a:xfrm>
            <a:off x="990600" y="4191000"/>
            <a:ext cx="1676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finite control</a:t>
            </a:r>
          </a:p>
        </p:txBody>
      </p:sp>
      <p:cxnSp>
        <p:nvCxnSpPr>
          <p:cNvPr id="6168" name="AutoShape 21"/>
          <p:cNvCxnSpPr>
            <a:cxnSpLocks noChangeShapeType="1"/>
            <a:stCxn id="6165" idx="3"/>
            <a:endCxn id="6152" idx="2"/>
          </p:cNvCxnSpPr>
          <p:nvPr/>
        </p:nvCxnSpPr>
        <p:spPr bwMode="auto">
          <a:xfrm flipV="1">
            <a:off x="2133600" y="2759075"/>
            <a:ext cx="1524000" cy="113823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50449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Machine view of FA</a:t>
            </a:r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2895600" y="23876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32004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35052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7177" name="Text Box 6"/>
          <p:cNvSpPr txBox="1">
            <a:spLocks noChangeArrowheads="1"/>
          </p:cNvSpPr>
          <p:nvPr/>
        </p:nvSpPr>
        <p:spPr bwMode="auto">
          <a:xfrm>
            <a:off x="38100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7178" name="Text Box 7"/>
          <p:cNvSpPr txBox="1">
            <a:spLocks noChangeArrowheads="1"/>
          </p:cNvSpPr>
          <p:nvPr/>
        </p:nvSpPr>
        <p:spPr bwMode="auto">
          <a:xfrm>
            <a:off x="41148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7179" name="Text Box 8"/>
          <p:cNvSpPr txBox="1">
            <a:spLocks noChangeArrowheads="1"/>
          </p:cNvSpPr>
          <p:nvPr/>
        </p:nvSpPr>
        <p:spPr bwMode="auto">
          <a:xfrm>
            <a:off x="44196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7180" name="Text Box 9"/>
          <p:cNvSpPr txBox="1">
            <a:spLocks noChangeArrowheads="1"/>
          </p:cNvSpPr>
          <p:nvPr/>
        </p:nvSpPr>
        <p:spPr bwMode="auto">
          <a:xfrm>
            <a:off x="4724400" y="23876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7181" name="Text Box 10"/>
          <p:cNvSpPr txBox="1">
            <a:spLocks noChangeArrowheads="1"/>
          </p:cNvSpPr>
          <p:nvPr/>
        </p:nvSpPr>
        <p:spPr bwMode="auto">
          <a:xfrm>
            <a:off x="50292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7182" name="Text Box 11"/>
          <p:cNvSpPr txBox="1">
            <a:spLocks noChangeArrowheads="1"/>
          </p:cNvSpPr>
          <p:nvPr/>
        </p:nvSpPr>
        <p:spPr bwMode="auto">
          <a:xfrm>
            <a:off x="53340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7183" name="Text Box 12"/>
          <p:cNvSpPr txBox="1">
            <a:spLocks noChangeArrowheads="1"/>
          </p:cNvSpPr>
          <p:nvPr/>
        </p:nvSpPr>
        <p:spPr bwMode="auto">
          <a:xfrm>
            <a:off x="5638800" y="23876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7184" name="Text Box 13"/>
          <p:cNvSpPr txBox="1">
            <a:spLocks noChangeArrowheads="1"/>
          </p:cNvSpPr>
          <p:nvPr/>
        </p:nvSpPr>
        <p:spPr bwMode="auto">
          <a:xfrm>
            <a:off x="59436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7185" name="Text Box 14"/>
          <p:cNvSpPr txBox="1">
            <a:spLocks noChangeArrowheads="1"/>
          </p:cNvSpPr>
          <p:nvPr/>
        </p:nvSpPr>
        <p:spPr bwMode="auto">
          <a:xfrm>
            <a:off x="62484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7186" name="Text Box 15"/>
          <p:cNvSpPr txBox="1">
            <a:spLocks noChangeArrowheads="1"/>
          </p:cNvSpPr>
          <p:nvPr/>
        </p:nvSpPr>
        <p:spPr bwMode="auto">
          <a:xfrm>
            <a:off x="65532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7187" name="Text Box 16"/>
          <p:cNvSpPr txBox="1">
            <a:spLocks noChangeArrowheads="1"/>
          </p:cNvSpPr>
          <p:nvPr/>
        </p:nvSpPr>
        <p:spPr bwMode="auto">
          <a:xfrm>
            <a:off x="68580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7188" name="Text Box 17"/>
          <p:cNvSpPr txBox="1">
            <a:spLocks noChangeArrowheads="1"/>
          </p:cNvSpPr>
          <p:nvPr/>
        </p:nvSpPr>
        <p:spPr bwMode="auto">
          <a:xfrm>
            <a:off x="71628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7189" name="Text Box 18"/>
          <p:cNvSpPr txBox="1">
            <a:spLocks noChangeArrowheads="1"/>
          </p:cNvSpPr>
          <p:nvPr/>
        </p:nvSpPr>
        <p:spPr bwMode="auto">
          <a:xfrm>
            <a:off x="1447800" y="3602038"/>
            <a:ext cx="685800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/>
              <a:t>q</a:t>
            </a:r>
            <a:r>
              <a:rPr lang="en-US" sz="3200" baseline="-25000"/>
              <a:t>2</a:t>
            </a:r>
            <a:endParaRPr lang="en-US" sz="3200"/>
          </a:p>
        </p:txBody>
      </p:sp>
      <p:sp>
        <p:nvSpPr>
          <p:cNvPr id="7190" name="Text Box 19"/>
          <p:cNvSpPr txBox="1">
            <a:spLocks noChangeArrowheads="1"/>
          </p:cNvSpPr>
          <p:nvPr/>
        </p:nvSpPr>
        <p:spPr bwMode="auto">
          <a:xfrm>
            <a:off x="3886200" y="1863725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input tape</a:t>
            </a:r>
          </a:p>
        </p:txBody>
      </p:sp>
      <p:sp>
        <p:nvSpPr>
          <p:cNvPr id="7191" name="Text Box 20"/>
          <p:cNvSpPr txBox="1">
            <a:spLocks noChangeArrowheads="1"/>
          </p:cNvSpPr>
          <p:nvPr/>
        </p:nvSpPr>
        <p:spPr bwMode="auto">
          <a:xfrm>
            <a:off x="990600" y="4191000"/>
            <a:ext cx="1676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finite control</a:t>
            </a:r>
          </a:p>
        </p:txBody>
      </p:sp>
      <p:cxnSp>
        <p:nvCxnSpPr>
          <p:cNvPr id="7192" name="AutoShape 21"/>
          <p:cNvCxnSpPr>
            <a:cxnSpLocks noChangeShapeType="1"/>
            <a:stCxn id="7189" idx="3"/>
            <a:endCxn id="7177" idx="2"/>
          </p:cNvCxnSpPr>
          <p:nvPr/>
        </p:nvCxnSpPr>
        <p:spPr bwMode="auto">
          <a:xfrm flipV="1">
            <a:off x="2133600" y="2759075"/>
            <a:ext cx="1828800" cy="113823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9990" name="Text Box 22"/>
          <p:cNvSpPr txBox="1">
            <a:spLocks noChangeArrowheads="1"/>
          </p:cNvSpPr>
          <p:nvPr/>
        </p:nvSpPr>
        <p:spPr bwMode="auto">
          <a:xfrm>
            <a:off x="4648200" y="44958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etc…</a:t>
            </a:r>
          </a:p>
        </p:txBody>
      </p:sp>
    </p:spTree>
    <p:extLst>
      <p:ext uri="{BB962C8B-B14F-4D97-AF65-F5344CB8AC3E}">
        <p14:creationId xmlns:p14="http://schemas.microsoft.com/office/powerpoint/2010/main" val="196608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9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927</Words>
  <Application>Microsoft Office PowerPoint</Application>
  <PresentationFormat>On-screen Show (4:3)</PresentationFormat>
  <Paragraphs>242</Paragraphs>
  <Slides>28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Automaton</vt:lpstr>
      <vt:lpstr>How does a Automaton work?</vt:lpstr>
      <vt:lpstr>PowerPoint Presentation</vt:lpstr>
      <vt:lpstr>Machine view of FA</vt:lpstr>
      <vt:lpstr>Machine view of FA</vt:lpstr>
      <vt:lpstr>Machine view of FA</vt:lpstr>
      <vt:lpstr>Machine view of FA</vt:lpstr>
      <vt:lpstr>Why State Machines?</vt:lpstr>
      <vt:lpstr>PowerPoint Presentation</vt:lpstr>
      <vt:lpstr>State Machines Are Used</vt:lpstr>
      <vt:lpstr>Informally ..</vt:lpstr>
      <vt:lpstr>Characteristics</vt:lpstr>
      <vt:lpstr>What is a State?</vt:lpstr>
      <vt:lpstr> Automata can be categorized based on control: </vt:lpstr>
      <vt:lpstr> Automata can also be categorized based on output: </vt:lpstr>
      <vt:lpstr>  Pictorial Representation of DFA   </vt:lpstr>
      <vt:lpstr>FA diagrams</vt:lpstr>
      <vt:lpstr>FA operation</vt:lpstr>
      <vt:lpstr>FA operation</vt:lpstr>
      <vt:lpstr>Example FA</vt:lpstr>
      <vt:lpstr>A deterministic finite automaton (DFA)</vt:lpstr>
      <vt:lpstr>PowerPoint Presentation</vt:lpstr>
      <vt:lpstr>PowerPoint Presentation</vt:lpstr>
      <vt:lpstr>Simple Example</vt:lpstr>
      <vt:lpstr>Example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Computation</dc:title>
  <dc:creator>DR.Ahmed Saker 2o1O</dc:creator>
  <cp:lastModifiedBy>DR.Ahmed Saker 2o1O</cp:lastModifiedBy>
  <cp:revision>18</cp:revision>
  <dcterms:created xsi:type="dcterms:W3CDTF">2017-09-30T04:40:17Z</dcterms:created>
  <dcterms:modified xsi:type="dcterms:W3CDTF">2018-03-07T15:31:22Z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296019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